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Lst>
  <p:notesMasterIdLst>
    <p:notesMasterId r:id="rId27"/>
  </p:notesMasterIdLst>
  <p:handoutMasterIdLst>
    <p:handoutMasterId r:id="rId28"/>
  </p:handoutMasterIdLst>
  <p:sldIdLst>
    <p:sldId id="256" r:id="rId5"/>
    <p:sldId id="266" r:id="rId6"/>
    <p:sldId id="278" r:id="rId7"/>
    <p:sldId id="311" r:id="rId8"/>
    <p:sldId id="313" r:id="rId9"/>
    <p:sldId id="316" r:id="rId10"/>
    <p:sldId id="314" r:id="rId11"/>
    <p:sldId id="315" r:id="rId12"/>
    <p:sldId id="317" r:id="rId13"/>
    <p:sldId id="318" r:id="rId14"/>
    <p:sldId id="321" r:id="rId15"/>
    <p:sldId id="334" r:id="rId16"/>
    <p:sldId id="335" r:id="rId17"/>
    <p:sldId id="324" r:id="rId18"/>
    <p:sldId id="336" r:id="rId19"/>
    <p:sldId id="332" r:id="rId20"/>
    <p:sldId id="338" r:id="rId21"/>
    <p:sldId id="331" r:id="rId22"/>
    <p:sldId id="327" r:id="rId23"/>
    <p:sldId id="328" r:id="rId24"/>
    <p:sldId id="337"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982F05-B480-B440-5775-B7723935FEFA}" name="Lindsay, Mary [USA]" initials="LM" userId="S::633783@bah.com::80b06d32-e96d-47e0-b0a2-2981c6813e94" providerId="AD"/>
  <p188:author id="{E626CF1C-9CF6-5A50-A53D-FA69284A8C80}" name="Pace, Frank John Jr CPO USN CNO (USA)" initials="FJP" userId="Pace, Frank John Jr CPO USN CNO (USA)" providerId="None"/>
  <p188:author id="{0526106E-9075-AA7B-DAF9-6BF3F34D6975}" name="Christina Metzler" initials="CM" userId="S::cmetzler@carleycorp.com::c1ffe628-3861-4780-8ca1-f0a54b5f1e8f" providerId="AD"/>
  <p188:author id="{D3D1386F-4A35-6A6A-A7B1-39426AEDA8AA}" name="Rios, Kristina [USA]" initials="RK[" userId="S::617964@bah.com::801de253-4766-4aac-bf52-1fc96039ee4d" providerId="AD"/>
  <p188:author id="{0C39D574-1E94-A75D-3F88-1B4B673AB541}" name="Van Thomas" initials="VT" userId="Van Thomas" providerId="None"/>
  <p188:author id="{93AAE0CA-A165-2C9F-48B6-3BEA515C3F37}" name="Michael Infinger" initials="MI" userId="S::minfinger@carleycorp.com::bac5e6d8-6891-4b2e-a252-ea2add64dea0" providerId="AD"/>
  <p188:author id="{FE3F6BEB-0894-9517-DAD4-C0FE6C95C1A3}" name="Kenneth McGuffee" initials="KM" userId="S::kmcguffee@carleycorp.com::aa961554-3835-426f-aa32-373b4c80e3bf" providerId="AD"/>
  <p188:author id="{ABEFD6ED-49D2-6454-FB34-C80F58E46FE8}" name="DiGangi, Holly [USA]" initials="HD" userId="S::624189@bah.com::2dc1fcc0-a0f4-4b22-b684-8278b3c46c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39"/>
    <a:srgbClr val="000000"/>
    <a:srgbClr val="FF8D16"/>
    <a:srgbClr val="08F443"/>
    <a:srgbClr val="01AFEA"/>
    <a:srgbClr val="EBF6FF"/>
    <a:srgbClr val="EAF5FF"/>
    <a:srgbClr val="E9F1F7"/>
    <a:srgbClr val="0179AC"/>
    <a:srgbClr val="019E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78B951-EE4D-4202-9C8D-D288CCCA641A}" v="1" dt="2026-03-27T12:29:15.709"/>
    <p1510:client id="{3D9E1458-7A14-9639-15AE-9119B18B6645}" v="2" dt="2026-03-26T17:47:52.769"/>
    <p1510:client id="{78A969D4-F8BD-F9B8-4ED7-98FAB756249B}" v="3" dt="2026-03-26T18:03:40.358"/>
    <p1510:client id="{BA45D73D-3CAA-3241-996F-C6ADEDFEC962}" v="2" dt="2026-03-26T22:24:28.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4" d="100"/>
          <a:sy n="134" d="100"/>
        </p:scale>
        <p:origin x="480" y="3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67329D-61C0-1AEF-4BB6-236F6639495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938E64-F1E7-51FD-4680-6773FE6ABD02}"/>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D2F5B768-2737-4547-BAEE-0C4CD571E566}" type="datetimeFigureOut">
              <a:rPr lang="en-US" smtClean="0"/>
              <a:t>4/16/2026</a:t>
            </a:fld>
            <a:endParaRPr lang="en-US"/>
          </a:p>
        </p:txBody>
      </p:sp>
      <p:sp>
        <p:nvSpPr>
          <p:cNvPr id="4" name="Footer Placeholder 3">
            <a:extLst>
              <a:ext uri="{FF2B5EF4-FFF2-40B4-BE49-F238E27FC236}">
                <a16:creationId xmlns:a16="http://schemas.microsoft.com/office/drawing/2014/main" id="{C685A948-C47F-7052-A5B7-BB2FC451B6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D69145-6963-2F48-C911-96622302C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1403E-4EF0-489C-BD74-0C7F3B424F78}" type="slidenum">
              <a:rPr lang="en-US" smtClean="0"/>
              <a:t>‹#›</a:t>
            </a:fld>
            <a:endParaRPr lang="en-US"/>
          </a:p>
        </p:txBody>
      </p:sp>
    </p:spTree>
    <p:extLst>
      <p:ext uri="{BB962C8B-B14F-4D97-AF65-F5344CB8AC3E}">
        <p14:creationId xmlns:p14="http://schemas.microsoft.com/office/powerpoint/2010/main" val="2186567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D03A624-1232-4E92-949B-0F831D1377F6}" type="datetimeFigureOut">
              <a:rPr lang="en-US" smtClean="0"/>
              <a:t>4/16/2026</a:t>
            </a:fld>
            <a:endParaRPr lang="en-US"/>
          </a:p>
        </p:txBody>
      </p:sp>
      <p:sp>
        <p:nvSpPr>
          <p:cNvPr id="4" name="Slide Image Placeholder 3"/>
          <p:cNvSpPr>
            <a:spLocks noGrp="1" noRot="1" noChangeAspect="1"/>
          </p:cNvSpPr>
          <p:nvPr>
            <p:ph type="sldImg" idx="2"/>
          </p:nvPr>
        </p:nvSpPr>
        <p:spPr>
          <a:xfrm>
            <a:off x="685800" y="81645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073999"/>
            <a:ext cx="5486400" cy="42535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DECA1-90B2-4901-9C02-4FB4999FDED7}" type="slidenum">
              <a:rPr lang="en-US" smtClean="0"/>
              <a:t>‹#›</a:t>
            </a:fld>
            <a:endParaRPr lang="en-US"/>
          </a:p>
        </p:txBody>
      </p:sp>
    </p:spTree>
    <p:extLst>
      <p:ext uri="{BB962C8B-B14F-4D97-AF65-F5344CB8AC3E}">
        <p14:creationId xmlns:p14="http://schemas.microsoft.com/office/powerpoint/2010/main" val="3335324763"/>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a:effectLst/>
                <a:latin typeface="+mn-lt"/>
                <a:ea typeface="Calibri" panose="020F0502020204030204" pitchFamily="34" charset="0"/>
              </a:rPr>
              <a:t>Topic: Understanding Stress</a:t>
            </a:r>
          </a:p>
          <a:p>
            <a:pPr marL="0" marR="0">
              <a:spcBef>
                <a:spcPts val="0"/>
              </a:spcBef>
              <a:spcAft>
                <a:spcPts val="0"/>
              </a:spcAft>
            </a:pPr>
            <a:r>
              <a:rPr lang="en-US">
                <a:effectLst/>
                <a:latin typeface="+mn-lt"/>
                <a:ea typeface="Calibri" panose="020F0502020204030204" pitchFamily="34" charset="0"/>
              </a:rPr>
              <a:t>Time: 30 minutes</a:t>
            </a:r>
          </a:p>
          <a:p>
            <a:pPr marL="0" marR="0">
              <a:spcBef>
                <a:spcPts val="0"/>
              </a:spcBef>
              <a:spcAft>
                <a:spcPts val="0"/>
              </a:spcAft>
            </a:pPr>
            <a:r>
              <a:rPr lang="en-US">
                <a:effectLst/>
                <a:latin typeface="+mn-lt"/>
                <a:ea typeface="Calibri" panose="020F0502020204030204" pitchFamily="34" charset="0"/>
              </a:rPr>
              <a:t>Purpose of training evolution: Sailors will recognize and manage physical and mental responses to challenges and threats, harnessing the positive effects of stress while mitigating the negative effects to enhance resilience and performance.</a:t>
            </a:r>
          </a:p>
          <a:p>
            <a:pPr marL="0" marR="0">
              <a:spcBef>
                <a:spcPts val="0"/>
              </a:spcBef>
              <a:spcAft>
                <a:spcPts val="0"/>
              </a:spcAft>
            </a:pPr>
            <a:r>
              <a:rPr lang="en-US">
                <a:effectLst/>
                <a:latin typeface="+mn-lt"/>
                <a:ea typeface="Calibri" panose="020F0502020204030204" pitchFamily="34" charset="0"/>
              </a:rPr>
              <a:t>Expected outcome of training evolution: Sailors will learn how to identify stress level, regulate response, and optimize performance in challenging situations.</a:t>
            </a:r>
          </a:p>
          <a:p>
            <a:pPr marL="0" marR="0">
              <a:spcBef>
                <a:spcPts val="0"/>
              </a:spcBef>
              <a:spcAft>
                <a:spcPts val="0"/>
              </a:spcAft>
            </a:pPr>
            <a:r>
              <a:rPr lang="en-US">
                <a:effectLst/>
                <a:latin typeface="+mn-lt"/>
                <a:ea typeface="Calibri" panose="020F0502020204030204" pitchFamily="34" charset="0"/>
              </a:rPr>
              <a:t>Safety: Inform Sailors of safety hazards in the training environment. For some topics, Sailors should be informed if there is a designated person to talk to if the Sailor feels compelled to leave the training.</a:t>
            </a:r>
          </a:p>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indent="-171450">
              <a:buFont typeface="Arial" panose="020B0604020202020204" pitchFamily="34" charset="0"/>
              <a:buChar char="•"/>
            </a:pPr>
            <a:r>
              <a:rPr lang="en-US" b="0" i="1">
                <a:latin typeface="+mn-lt"/>
              </a:rPr>
              <a:t>Greet Sailors.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latin typeface="+mn-lt"/>
              </a:rPr>
              <a:t>Introduce yourself and give any background on yourself that might be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latin typeface="+mn-lt"/>
              </a:rPr>
              <a:t>Establish credibility.</a:t>
            </a:r>
            <a:endParaRPr lang="en-US">
              <a:effectLst/>
              <a:latin typeface="+mn-lt"/>
              <a:ea typeface="Calibri" panose="020F0502020204030204" pitchFamily="34" charset="0"/>
            </a:endParaRPr>
          </a:p>
          <a:p>
            <a:pPr marL="0" marR="0">
              <a:spcBef>
                <a:spcPts val="0"/>
              </a:spcBef>
              <a:spcAft>
                <a:spcPts val="0"/>
              </a:spcAft>
            </a:pPr>
            <a:r>
              <a:rPr lang="en-US" b="1">
                <a:effectLst/>
                <a:latin typeface="+mn-lt"/>
                <a:ea typeface="Calibri" panose="020F0502020204030204" pitchFamily="34" charset="0"/>
              </a:rPr>
              <a:t>Facilitator Instructions:</a:t>
            </a:r>
            <a:endParaRPr lang="en-US">
              <a:effectLst/>
              <a:latin typeface="+mn-l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b="0" i="0" kern="1200">
                <a:latin typeface="+mn-lt"/>
                <a:ea typeface="+mn-ea"/>
                <a:cs typeface="+mn-cs"/>
              </a:rPr>
              <a:t>The slide deck acts as a guide to present a facilitated discussion that may include activities. </a:t>
            </a:r>
          </a:p>
          <a:p>
            <a:pPr marL="285750" marR="0" lvl="0" indent="-137160" defTabSz="457200">
              <a:lnSpc>
                <a:spcPct val="105000"/>
              </a:lnSpc>
              <a:spcBef>
                <a:spcPts val="0"/>
              </a:spcBef>
              <a:spcAft>
                <a:spcPts val="0"/>
              </a:spcAft>
              <a:buFont typeface="Courier New" panose="02070309020205020404" pitchFamily="49" charset="0"/>
              <a:buChar char="o"/>
              <a:tabLst>
                <a:tab pos="182880" algn="l"/>
              </a:tabLst>
            </a:pPr>
            <a:r>
              <a:rPr lang="en-US" i="0">
                <a:effectLst/>
                <a:latin typeface="+mn-lt"/>
                <a:ea typeface="Times New Roman" panose="02020603050405020304" pitchFamily="18" charset="0"/>
              </a:rPr>
              <a:t>Best practice: Use the slide to develop interest in the subject matter. </a:t>
            </a:r>
            <a:r>
              <a:rPr lang="en-US" b="1" i="0">
                <a:effectLst/>
                <a:latin typeface="+mn-lt"/>
                <a:ea typeface="Times New Roman" panose="02020603050405020304" pitchFamily="18" charset="0"/>
              </a:rPr>
              <a:t>Do not </a:t>
            </a:r>
            <a:r>
              <a:rPr lang="en-US" i="0">
                <a:effectLst/>
                <a:latin typeface="+mn-lt"/>
                <a:ea typeface="Times New Roman" panose="02020603050405020304" pitchFamily="18" charset="0"/>
              </a:rPr>
              <a:t>read the slides word for word. The Sailors should be able read the text and understand the messaging presented in the graphics.</a:t>
            </a:r>
            <a:endParaRPr lang="en-US" i="0">
              <a:effectLst/>
              <a:latin typeface="+mn-l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b="0" i="0" kern="1200">
                <a:latin typeface="+mn-lt"/>
                <a:ea typeface="+mn-ea"/>
                <a:cs typeface="+mn-cs"/>
              </a:rPr>
              <a:t>Facilitator notes are available for each slide to help the Facilitator deliver the topic.</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i="0" kern="1200">
                <a:effectLst/>
                <a:latin typeface="+mn-lt"/>
                <a:ea typeface="Times New Roman" panose="02020603050405020304" pitchFamily="18" charset="0"/>
                <a:cs typeface="+mn-cs"/>
              </a:rPr>
              <a:t>Best practice: Use the Slide Show view to ensure the Facilitator notes are viewable.</a:t>
            </a:r>
            <a:endParaRPr lang="en-US" i="0" kern="1200">
              <a:effectLst/>
              <a:latin typeface="+mn-lt"/>
              <a:ea typeface="Calibri" panose="020F0502020204030204" pitchFamily="34" charset="0"/>
              <a:cs typeface="+mn-cs"/>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b="0" i="0" kern="1200">
                <a:latin typeface="+mn-lt"/>
                <a:ea typeface="+mn-ea"/>
                <a:cs typeface="+mn-cs"/>
              </a:rPr>
              <a:t>The Facilitator notes are divided into general instructions for Facilitator Actions (mechanics of facilitation) and the Facilitator Content (</a:t>
            </a:r>
            <a:r>
              <a:rPr lang="en-US" b="0" i="1" kern="1200">
                <a:latin typeface="+mn-lt"/>
                <a:ea typeface="+mn-ea"/>
                <a:cs typeface="+mn-cs"/>
              </a:rPr>
              <a:t>Inform</a:t>
            </a:r>
            <a:r>
              <a:rPr lang="en-US" b="0" i="0" kern="1200">
                <a:latin typeface="+mn-lt"/>
                <a:ea typeface="+mn-ea"/>
                <a:cs typeface="+mn-cs"/>
              </a:rPr>
              <a:t>, </a:t>
            </a:r>
            <a:r>
              <a:rPr lang="en-US" b="0" i="1" kern="1200">
                <a:latin typeface="+mn-lt"/>
                <a:ea typeface="+mn-ea"/>
                <a:cs typeface="+mn-cs"/>
              </a:rPr>
              <a:t>Discuss</a:t>
            </a:r>
            <a:r>
              <a:rPr lang="en-US" b="0" i="0" kern="1200">
                <a:latin typeface="+mn-lt"/>
                <a:ea typeface="+mn-ea"/>
                <a:cs typeface="+mn-cs"/>
              </a:rPr>
              <a:t>, </a:t>
            </a:r>
            <a:r>
              <a:rPr lang="en-US" b="0" i="1" kern="1200">
                <a:latin typeface="+mn-lt"/>
                <a:ea typeface="+mn-ea"/>
                <a:cs typeface="+mn-cs"/>
              </a:rPr>
              <a:t>Perform</a:t>
            </a:r>
            <a:r>
              <a:rPr lang="en-US" b="0" i="0" kern="1200">
                <a:latin typeface="+mn-lt"/>
                <a:ea typeface="+mn-ea"/>
                <a:cs typeface="+mn-cs"/>
              </a:rPr>
              <a:t>, and </a:t>
            </a:r>
            <a:r>
              <a:rPr lang="en-US" b="0" i="1" kern="1200">
                <a:latin typeface="+mn-lt"/>
                <a:ea typeface="+mn-ea"/>
                <a:cs typeface="+mn-cs"/>
              </a:rPr>
              <a:t>Reference</a:t>
            </a:r>
            <a:r>
              <a:rPr lang="en-US" b="0" i="0" kern="1200">
                <a:latin typeface="+mn-lt"/>
                <a:ea typeface="+mn-ea"/>
                <a:cs typeface="+mn-cs"/>
              </a:rPr>
              <a:t>).</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i="0" kern="1200">
                <a:effectLst/>
                <a:latin typeface="+mn-lt"/>
                <a:ea typeface="Times New Roman" panose="02020603050405020304" pitchFamily="18" charset="0"/>
                <a:cs typeface="+mn-cs"/>
              </a:rPr>
              <a:t>Best practice for </a:t>
            </a:r>
            <a:r>
              <a:rPr lang="en-US" i="1" kern="1200">
                <a:effectLst/>
                <a:latin typeface="+mn-lt"/>
                <a:ea typeface="Times New Roman" panose="02020603050405020304" pitchFamily="18" charset="0"/>
                <a:cs typeface="+mn-cs"/>
              </a:rPr>
              <a:t>Inform</a:t>
            </a:r>
            <a:r>
              <a:rPr lang="en-US" i="0" kern="1200">
                <a:effectLst/>
                <a:latin typeface="+mn-lt"/>
                <a:ea typeface="Times New Roman" panose="02020603050405020304" pitchFamily="18" charset="0"/>
                <a:cs typeface="+mn-cs"/>
              </a:rPr>
              <a:t>: Present facts, concepts, and procedures. Depending on the subject matter, these may be written as suggested talking points or scripted material (denoted by quotation marks). </a:t>
            </a:r>
            <a:endParaRPr lang="en-US" i="0" kern="1200">
              <a:effectLst/>
              <a:latin typeface="+mn-lt"/>
              <a:ea typeface="Calibri" panose="020F0502020204030204" pitchFamily="34" charset="0"/>
              <a:cs typeface="+mn-cs"/>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i="0" kern="1200">
                <a:effectLst/>
                <a:latin typeface="+mn-lt"/>
                <a:ea typeface="Times New Roman" panose="02020603050405020304" pitchFamily="18" charset="0"/>
                <a:cs typeface="+mn-cs"/>
              </a:rPr>
              <a:t>Best practice for </a:t>
            </a:r>
            <a:r>
              <a:rPr lang="en-US" i="1" kern="1200">
                <a:effectLst/>
                <a:latin typeface="+mn-lt"/>
                <a:ea typeface="Times New Roman" panose="02020603050405020304" pitchFamily="18" charset="0"/>
                <a:cs typeface="+mn-cs"/>
              </a:rPr>
              <a:t>Discuss</a:t>
            </a:r>
            <a:r>
              <a:rPr lang="en-US" i="0" kern="1200">
                <a:effectLst/>
                <a:latin typeface="+mn-lt"/>
                <a:ea typeface="Times New Roman" panose="02020603050405020304" pitchFamily="18" charset="0"/>
                <a:cs typeface="+mn-cs"/>
              </a:rPr>
              <a:t>: Conduct large-group question and answer sessions or large-group, Facilitator-led activities. Depending on the subject matter, these may be written as questions with expected answers or scripted activities. </a:t>
            </a:r>
            <a:endParaRPr lang="en-US" i="0" kern="1200">
              <a:effectLst/>
              <a:latin typeface="+mn-lt"/>
              <a:ea typeface="Calibri" panose="020F0502020204030204" pitchFamily="34" charset="0"/>
              <a:cs typeface="+mn-cs"/>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i="0" kern="1200">
                <a:effectLst/>
                <a:latin typeface="+mn-lt"/>
                <a:ea typeface="Times New Roman" panose="02020603050405020304" pitchFamily="18" charset="0"/>
                <a:cs typeface="+mn-cs"/>
              </a:rPr>
              <a:t>Best practice for </a:t>
            </a:r>
            <a:r>
              <a:rPr lang="en-US" i="1" kern="1200">
                <a:effectLst/>
                <a:latin typeface="+mn-lt"/>
                <a:ea typeface="Times New Roman" panose="02020603050405020304" pitchFamily="18" charset="0"/>
                <a:cs typeface="+mn-cs"/>
              </a:rPr>
              <a:t>Perform</a:t>
            </a:r>
            <a:r>
              <a:rPr lang="en-US" i="0" kern="1200">
                <a:effectLst/>
                <a:latin typeface="+mn-lt"/>
                <a:ea typeface="Times New Roman" panose="02020603050405020304" pitchFamily="18" charset="0"/>
                <a:cs typeface="+mn-cs"/>
              </a:rPr>
              <a:t>: Facilitate small-group, scenario-based or procedural activities. Depending on the subject matter, these may be written with specific actions the Sailors will take or general ways for the Facilitator to monitor the activities. The Facilitator will be provided with expected outcomes to ensure Sailors leave training with correct information.</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i="0" kern="1200">
                <a:effectLst/>
                <a:latin typeface="+mn-lt"/>
                <a:ea typeface="Calibri" panose="020F0502020204030204" pitchFamily="34" charset="0"/>
                <a:cs typeface="+mn-cs"/>
              </a:rPr>
              <a:t>Best practice for </a:t>
            </a:r>
            <a:r>
              <a:rPr lang="en-US" i="1" kern="1200">
                <a:effectLst/>
                <a:latin typeface="+mn-lt"/>
                <a:ea typeface="Calibri" panose="020F0502020204030204" pitchFamily="34" charset="0"/>
                <a:cs typeface="+mn-cs"/>
              </a:rPr>
              <a:t>Reference</a:t>
            </a:r>
            <a:r>
              <a:rPr lang="en-US" i="0" kern="1200">
                <a:effectLst/>
                <a:latin typeface="+mn-lt"/>
                <a:ea typeface="Calibri" panose="020F0502020204030204" pitchFamily="34" charset="0"/>
                <a:cs typeface="+mn-cs"/>
              </a:rPr>
              <a:t>: This is for Facilitator use only.</a:t>
            </a:r>
          </a:p>
        </p:txBody>
      </p:sp>
      <p:sp>
        <p:nvSpPr>
          <p:cNvPr id="4" name="Slide Number Placeholder 3"/>
          <p:cNvSpPr>
            <a:spLocks noGrp="1"/>
          </p:cNvSpPr>
          <p:nvPr>
            <p:ph type="sldNum" sz="quarter" idx="5"/>
          </p:nvPr>
        </p:nvSpPr>
        <p:spPr/>
        <p:txBody>
          <a:bodyPr/>
          <a:lstStyle/>
          <a:p>
            <a:fld id="{A43DECA1-90B2-4901-9C02-4FB4999FDED7}" type="slidenum">
              <a:rPr lang="en-US" smtClean="0"/>
              <a:t>1</a:t>
            </a:fld>
            <a:endParaRPr lang="en-US"/>
          </a:p>
        </p:txBody>
      </p:sp>
    </p:spTree>
    <p:extLst>
      <p:ext uri="{BB962C8B-B14F-4D97-AF65-F5344CB8AC3E}">
        <p14:creationId xmlns:p14="http://schemas.microsoft.com/office/powerpoint/2010/main" val="173009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Inform:</a:t>
            </a:r>
          </a:p>
          <a:p>
            <a:pPr marL="173736" indent="-173736">
              <a:buFont typeface="Arial" panose="020B0604020202020204" pitchFamily="34" charset="0"/>
              <a:buChar char="•"/>
            </a:pPr>
            <a:r>
              <a:rPr lang="en-US" b="0" i="0">
                <a:latin typeface="+mn-lt"/>
              </a:rPr>
              <a:t>Stress has the power to push us to grow, improve, and motivate us toward achieving our goals. When we have a healthy relationship with stress, it can be a valuable ally in helping us perform at our best. However, if we do not nurture and manage our relationship with stress, it can become toxic. We do not want to let stress overwhelm us and harm our well-being.</a:t>
            </a:r>
          </a:p>
          <a:p>
            <a:pPr marL="173736" indent="-173736">
              <a:buFont typeface="Arial" panose="020B0604020202020204" pitchFamily="34" charset="0"/>
              <a:buChar char="•"/>
            </a:pPr>
            <a:r>
              <a:rPr lang="en-US" b="0" i="0">
                <a:latin typeface="+mn-lt"/>
              </a:rPr>
              <a:t>Defining features of eustress include:</a:t>
            </a:r>
          </a:p>
          <a:p>
            <a:pPr marL="285750" indent="-137160">
              <a:buFont typeface="Courier New" panose="02070309020205020404" pitchFamily="49" charset="0"/>
              <a:buChar char="o"/>
            </a:pPr>
            <a:r>
              <a:rPr lang="en-US" b="0" i="0">
                <a:latin typeface="+mn-lt"/>
              </a:rPr>
              <a:t>A desire for movement that can motivate a person, pushing them forward toward growth</a:t>
            </a:r>
          </a:p>
          <a:p>
            <a:pPr marL="285750" indent="-137160">
              <a:buFont typeface="Courier New" panose="02070309020205020404" pitchFamily="49" charset="0"/>
              <a:buChar char="o"/>
            </a:pPr>
            <a:r>
              <a:rPr lang="en-US" b="0" i="0">
                <a:latin typeface="+mn-lt"/>
              </a:rPr>
              <a:t>Positive energy that can be used to achieve optimal performance</a:t>
            </a:r>
          </a:p>
          <a:p>
            <a:pPr marL="285750" indent="-137160">
              <a:buFont typeface="Courier New" panose="02070309020205020404" pitchFamily="49" charset="0"/>
              <a:buChar char="o"/>
            </a:pPr>
            <a:r>
              <a:rPr lang="en-US" b="0" i="0">
                <a:latin typeface="+mn-lt"/>
              </a:rPr>
              <a:t>A sense of excitement</a:t>
            </a:r>
          </a:p>
          <a:p>
            <a:pPr marL="285750" indent="-137160">
              <a:buFont typeface="Courier New" panose="02070309020205020404" pitchFamily="49" charset="0"/>
              <a:buChar char="o"/>
            </a:pPr>
            <a:r>
              <a:rPr lang="en-US" b="0" i="0">
                <a:latin typeface="+mn-lt"/>
              </a:rPr>
              <a:t>A time and space for recovery</a:t>
            </a:r>
          </a:p>
          <a:p>
            <a:pPr marL="173736" indent="-173736">
              <a:buFont typeface="Arial" panose="020B0604020202020204" pitchFamily="34" charset="0"/>
              <a:buChar char="•"/>
            </a:pPr>
            <a:r>
              <a:rPr lang="en-US" b="0" i="0">
                <a:latin typeface="+mn-lt"/>
              </a:rPr>
              <a:t>Defining features of distress include:</a:t>
            </a:r>
          </a:p>
          <a:p>
            <a:pPr marL="285750" indent="-137160">
              <a:buFont typeface="Courier New" panose="02070309020205020404" pitchFamily="49" charset="0"/>
              <a:buChar char="o"/>
            </a:pPr>
            <a:r>
              <a:rPr lang="en-US" b="0" i="0">
                <a:latin typeface="+mn-lt"/>
              </a:rPr>
              <a:t>Feeling overwhelmed or beyond the resources and thus demotivating an individual from moving forward</a:t>
            </a:r>
          </a:p>
          <a:p>
            <a:pPr marL="285750" indent="-137160">
              <a:buFont typeface="Courier New" panose="02070309020205020404" pitchFamily="49" charset="0"/>
              <a:buChar char="o"/>
            </a:pPr>
            <a:r>
              <a:rPr lang="en-US" b="0" i="0">
                <a:latin typeface="+mn-lt"/>
              </a:rPr>
              <a:t>Feeling energy drained or difficult to control thus decreasing performance</a:t>
            </a:r>
          </a:p>
          <a:p>
            <a:pPr marL="285750" indent="-137160">
              <a:buFont typeface="Courier New" panose="02070309020205020404" pitchFamily="49" charset="0"/>
              <a:buChar char="o"/>
            </a:pPr>
            <a:r>
              <a:rPr lang="en-US" b="0" i="0">
                <a:latin typeface="+mn-lt"/>
              </a:rPr>
              <a:t>Experiencing exhaustion</a:t>
            </a:r>
          </a:p>
          <a:p>
            <a:pPr marL="285750" indent="-137160">
              <a:buFont typeface="Courier New" panose="02070309020205020404" pitchFamily="49" charset="0"/>
              <a:buChar char="o"/>
            </a:pPr>
            <a:r>
              <a:rPr lang="en-US" b="0" i="0">
                <a:latin typeface="+mn-lt"/>
              </a:rPr>
              <a:t>Feeling of having no chance for recovery</a:t>
            </a:r>
            <a:endParaRPr lang="en-US" b="0" i="1">
              <a:latin typeface="+mn-lt"/>
            </a:endParaRPr>
          </a:p>
          <a:p>
            <a:pPr marL="0" indent="0">
              <a:buFont typeface="Arial" panose="020B0604020202020204" pitchFamily="34" charset="0"/>
              <a:buNone/>
            </a:pPr>
            <a:r>
              <a:rPr lang="en-US" b="0" i="1">
                <a:latin typeface="+mn-lt"/>
              </a:rPr>
              <a:t>Discuss:</a:t>
            </a:r>
          </a:p>
          <a:p>
            <a:pPr marL="173736" indent="-173736">
              <a:buFont typeface="Arial" panose="020B0604020202020204" pitchFamily="34" charset="0"/>
              <a:buNone/>
            </a:pPr>
            <a:r>
              <a:rPr lang="en-US" b="0" i="1">
                <a:latin typeface="+mn-lt"/>
              </a:rPr>
              <a:t>•	</a:t>
            </a:r>
            <a:r>
              <a:rPr lang="en-US" b="0" i="0">
                <a:latin typeface="+mn-lt"/>
              </a:rPr>
              <a:t>How have stressful experiences from the past made you stronger and more resilient today?</a:t>
            </a:r>
          </a:p>
          <a:p>
            <a:pPr marL="285750" indent="-137160">
              <a:buFont typeface="Courier New" panose="02070309020205020404" pitchFamily="49" charset="0"/>
              <a:buChar char="o"/>
            </a:pPr>
            <a:r>
              <a:rPr lang="en-US" b="0" i="0">
                <a:latin typeface="+mn-lt"/>
              </a:rPr>
              <a:t>Reflect on personal experiences where stress led to growth, learning, or overcoming challenges. Consider how these moments have shaped your ability to handle stress now.</a:t>
            </a:r>
          </a:p>
          <a:p>
            <a:pPr marL="173736" indent="-173736">
              <a:buFont typeface="Arial" panose="020B0604020202020204" pitchFamily="34" charset="0"/>
              <a:buNone/>
            </a:pPr>
            <a:r>
              <a:rPr lang="en-US" b="0" i="0">
                <a:latin typeface="+mn-lt"/>
              </a:rPr>
              <a:t>•	How can changing your perception of stress help you deal with it more effectively?</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latin typeface="+mn-lt"/>
              </a:rPr>
              <a:t>Inform:</a:t>
            </a:r>
          </a:p>
          <a:p>
            <a:pPr marL="173736" indent="-173736">
              <a:buFont typeface="Arial" panose="020B0604020202020204" pitchFamily="34" charset="0"/>
              <a:buChar char="•"/>
            </a:pPr>
            <a:r>
              <a:rPr lang="en-US" b="0" i="0">
                <a:latin typeface="+mn-lt"/>
              </a:rPr>
              <a:t>The key is to develop a balanced, positive relationship with stress, learning how to use it for growth without letting it control us.</a:t>
            </a:r>
          </a:p>
        </p:txBody>
      </p:sp>
      <p:sp>
        <p:nvSpPr>
          <p:cNvPr id="4" name="Slide Number Placeholder 3"/>
          <p:cNvSpPr>
            <a:spLocks noGrp="1"/>
          </p:cNvSpPr>
          <p:nvPr>
            <p:ph type="sldNum" sz="quarter" idx="5"/>
          </p:nvPr>
        </p:nvSpPr>
        <p:spPr/>
        <p:txBody>
          <a:bodyPr/>
          <a:lstStyle/>
          <a:p>
            <a:fld id="{A43DECA1-90B2-4901-9C02-4FB4999FDED7}" type="slidenum">
              <a:rPr lang="en-US" smtClean="0"/>
              <a:t>10</a:t>
            </a:fld>
            <a:endParaRPr lang="en-US"/>
          </a:p>
        </p:txBody>
      </p:sp>
    </p:spTree>
    <p:extLst>
      <p:ext uri="{BB962C8B-B14F-4D97-AF65-F5344CB8AC3E}">
        <p14:creationId xmlns:p14="http://schemas.microsoft.com/office/powerpoint/2010/main" val="77712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Discuss:</a:t>
            </a:r>
          </a:p>
          <a:p>
            <a:pPr marL="173736" indent="-173736">
              <a:buFont typeface="Arial" panose="020B0604020202020204" pitchFamily="34" charset="0"/>
              <a:buChar char="•"/>
            </a:pPr>
            <a:r>
              <a:rPr lang="en-US" b="0" i="0">
                <a:latin typeface="+mn-lt"/>
              </a:rPr>
              <a:t>Why is stress necessary?</a:t>
            </a:r>
          </a:p>
          <a:p>
            <a:pPr marL="0" indent="0">
              <a:buFont typeface="Arial" panose="020B0604020202020204" pitchFamily="34" charset="0"/>
              <a:buNone/>
            </a:pPr>
            <a:r>
              <a:rPr lang="en-US" b="0" i="1">
                <a:latin typeface="+mn-lt"/>
              </a:rPr>
              <a:t>Inform:</a:t>
            </a:r>
          </a:p>
          <a:p>
            <a:pPr marL="173736" indent="-173736">
              <a:buFont typeface="Arial" panose="020B0604020202020204" pitchFamily="34" charset="0"/>
              <a:buChar char="•"/>
            </a:pPr>
            <a:r>
              <a:rPr lang="en-US" b="0" i="0">
                <a:latin typeface="+mn-lt"/>
              </a:rPr>
              <a:t>The role of stress is to:</a:t>
            </a:r>
          </a:p>
          <a:p>
            <a:pPr marL="285750" indent="-137160">
              <a:buFont typeface="Courier New" panose="02070309020205020404" pitchFamily="49" charset="0"/>
              <a:buChar char="o"/>
            </a:pPr>
            <a:r>
              <a:rPr lang="en-US" b="0" i="0">
                <a:latin typeface="+mn-lt"/>
              </a:rPr>
              <a:t>Act as a signal. Stress alerts us that something requires our attention.</a:t>
            </a:r>
          </a:p>
          <a:p>
            <a:pPr marL="285750" indent="-137160">
              <a:buFont typeface="Courier New" panose="02070309020205020404" pitchFamily="49" charset="0"/>
              <a:buChar char="o"/>
            </a:pPr>
            <a:r>
              <a:rPr lang="en-US" b="0" i="0">
                <a:latin typeface="+mn-lt"/>
              </a:rPr>
              <a:t>Motivate us. Stress can push us to take action and achieve our goals.</a:t>
            </a:r>
          </a:p>
          <a:p>
            <a:pPr marL="285750" indent="-137160">
              <a:buFont typeface="Courier New" panose="02070309020205020404" pitchFamily="49" charset="0"/>
              <a:buChar char="o"/>
            </a:pPr>
            <a:r>
              <a:rPr lang="en-US" b="0" i="0">
                <a:latin typeface="+mn-lt"/>
              </a:rPr>
              <a:t>Help us learn. By navigating stressful situations, we develop strategies that help us grow and perform better in the future.</a:t>
            </a:r>
          </a:p>
          <a:p>
            <a:pPr marL="173736" indent="-173736">
              <a:buFont typeface="Arial" panose="020B0604020202020204" pitchFamily="34" charset="0"/>
              <a:buChar char="•"/>
            </a:pPr>
            <a:r>
              <a:rPr lang="en-US" b="0" i="0">
                <a:latin typeface="+mn-lt"/>
              </a:rPr>
              <a:t>Stress is neither inherently good nor bad. It can be helpful in some situations and unhelpful in others. What matters is the level of stress; too little or too much can negatively impact performance and hinder our ability to meet goals. We need some level of stress in our everyday lives to function optimally. Stress is essential for:</a:t>
            </a:r>
          </a:p>
          <a:p>
            <a:pPr marL="285750" indent="-137160">
              <a:buFont typeface="Courier New" panose="02070309020205020404" pitchFamily="49" charset="0"/>
              <a:buChar char="o"/>
            </a:pPr>
            <a:r>
              <a:rPr lang="en-US" b="0" i="0">
                <a:latin typeface="+mn-lt"/>
              </a:rPr>
              <a:t>Optimal performance: The right amount of stress helps you focus and perform at your best.</a:t>
            </a:r>
          </a:p>
          <a:p>
            <a:pPr marL="285750" indent="-137160">
              <a:buFont typeface="Courier New" panose="02070309020205020404" pitchFamily="49" charset="0"/>
              <a:buChar char="o"/>
            </a:pPr>
            <a:r>
              <a:rPr lang="en-US" b="0" i="0">
                <a:latin typeface="+mn-lt"/>
              </a:rPr>
              <a:t>Strength and toughness: Stress builds resilience, making us stronger over time.</a:t>
            </a:r>
          </a:p>
          <a:p>
            <a:pPr marL="285750" indent="-137160">
              <a:buFont typeface="Courier New" panose="02070309020205020404" pitchFamily="49" charset="0"/>
              <a:buChar char="o"/>
            </a:pPr>
            <a:r>
              <a:rPr lang="en-US" b="0" i="0">
                <a:latin typeface="+mn-lt"/>
              </a:rPr>
              <a:t>Growth and development: Navigating stress helps us develop new skills.</a:t>
            </a:r>
          </a:p>
          <a:p>
            <a:pPr marL="285750" indent="-137160">
              <a:buFont typeface="Courier New" panose="02070309020205020404" pitchFamily="49" charset="0"/>
              <a:buChar char="o"/>
            </a:pPr>
            <a:r>
              <a:rPr lang="en-US" b="0" i="0">
                <a:latin typeface="+mn-lt"/>
              </a:rPr>
              <a:t>Meeting challenges: It prepares us to face and overcome difficult situations.</a:t>
            </a:r>
          </a:p>
          <a:p>
            <a:pPr marL="285750" indent="-137160">
              <a:buFont typeface="Courier New" panose="02070309020205020404" pitchFamily="49" charset="0"/>
              <a:buChar char="o"/>
            </a:pPr>
            <a:r>
              <a:rPr lang="en-US" b="0" i="0">
                <a:latin typeface="+mn-lt"/>
              </a:rPr>
              <a:t>Performing difficult missions: In high-pressure environments such as in the military, stress sharpens our ability to execute complex tasks.</a:t>
            </a:r>
          </a:p>
          <a:p>
            <a:pPr marL="285750" indent="-137160">
              <a:buFont typeface="Courier New" panose="02070309020205020404" pitchFamily="49" charset="0"/>
              <a:buChar char="o"/>
            </a:pPr>
            <a:r>
              <a:rPr lang="en-US" b="0" i="0">
                <a:latin typeface="+mn-lt"/>
              </a:rPr>
              <a:t>Getting to the green zone: If you are in the blue zone (disengaged or unmotivated), stress can help stimulate focus and action.</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1" i="0">
                <a:latin typeface="+mn-lt"/>
              </a:rPr>
              <a:t>Stress and the Military</a:t>
            </a:r>
          </a:p>
          <a:p>
            <a:pPr marL="0" indent="0">
              <a:buFont typeface="Arial" panose="020B0604020202020204" pitchFamily="34" charset="0"/>
              <a:buNone/>
            </a:pPr>
            <a:r>
              <a:rPr lang="en-US" b="0" i="0">
                <a:latin typeface="+mn-lt"/>
              </a:rPr>
              <a:t>A career in the military is bound to be stressful. Resilience is essential for Sailors to survive threats and accomplish missions. Through resilience, Sailors can adapt well to these experiences over time. Examples of military demands that cause stress include:</a:t>
            </a:r>
          </a:p>
          <a:p>
            <a:pPr marL="173736" indent="-173736">
              <a:buFont typeface="Arial" panose="020B0604020202020204" pitchFamily="34" charset="0"/>
              <a:buChar char="•"/>
            </a:pPr>
            <a:r>
              <a:rPr lang="en-US" b="0" i="0">
                <a:latin typeface="+mn-lt"/>
              </a:rPr>
              <a:t>Maintaining a forward presence</a:t>
            </a:r>
          </a:p>
          <a:p>
            <a:pPr marL="173736" indent="-173736">
              <a:buFont typeface="Arial" panose="020B0604020202020204" pitchFamily="34" charset="0"/>
              <a:buChar char="•"/>
            </a:pPr>
            <a:r>
              <a:rPr lang="en-US" b="0" i="0">
                <a:latin typeface="+mn-lt"/>
              </a:rPr>
              <a:t>Increasing work demands with decreasing staff</a:t>
            </a:r>
          </a:p>
          <a:p>
            <a:pPr marL="173736" indent="-173736">
              <a:buFont typeface="Arial" panose="020B0604020202020204" pitchFamily="34" charset="0"/>
              <a:buChar char="•"/>
            </a:pPr>
            <a:r>
              <a:rPr lang="en-US" b="0" i="0">
                <a:latin typeface="+mn-lt"/>
              </a:rPr>
              <a:t>Adapting leader or management styles</a:t>
            </a:r>
          </a:p>
          <a:p>
            <a:pPr marL="173736" indent="-173736">
              <a:buFont typeface="Arial" panose="020B0604020202020204" pitchFamily="34" charset="0"/>
              <a:buChar char="•"/>
            </a:pPr>
            <a:r>
              <a:rPr lang="en-US" b="0" i="0">
                <a:latin typeface="+mn-lt"/>
              </a:rPr>
              <a:t>Addressing career concerns</a:t>
            </a:r>
          </a:p>
        </p:txBody>
      </p:sp>
      <p:sp>
        <p:nvSpPr>
          <p:cNvPr id="4" name="Slide Number Placeholder 3"/>
          <p:cNvSpPr>
            <a:spLocks noGrp="1"/>
          </p:cNvSpPr>
          <p:nvPr>
            <p:ph type="sldNum" sz="quarter" idx="5"/>
          </p:nvPr>
        </p:nvSpPr>
        <p:spPr/>
        <p:txBody>
          <a:bodyPr/>
          <a:lstStyle/>
          <a:p>
            <a:fld id="{A43DECA1-90B2-4901-9C02-4FB4999FDED7}" type="slidenum">
              <a:rPr lang="en-US" smtClean="0"/>
              <a:t>11</a:t>
            </a:fld>
            <a:endParaRPr lang="en-US"/>
          </a:p>
        </p:txBody>
      </p:sp>
    </p:spTree>
    <p:extLst>
      <p:ext uri="{BB962C8B-B14F-4D97-AF65-F5344CB8AC3E}">
        <p14:creationId xmlns:p14="http://schemas.microsoft.com/office/powerpoint/2010/main" val="82656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0E9C-4D2F-E969-2B8E-36927F604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E247F-F71C-2E64-ACFD-61342E356EBE}"/>
              </a:ext>
            </a:extLst>
          </p:cNvPr>
          <p:cNvSpPr>
            <a:spLocks noGrp="1" noRot="1" noChangeAspect="1"/>
          </p:cNvSpPr>
          <p:nvPr>
            <p:ph type="sldImg"/>
          </p:nvPr>
        </p:nvSpPr>
        <p:spPr>
          <a:xfrm>
            <a:off x="685800" y="815975"/>
            <a:ext cx="5486400" cy="3086100"/>
          </a:xfrm>
        </p:spPr>
      </p:sp>
      <p:sp>
        <p:nvSpPr>
          <p:cNvPr id="3" name="Notes Placeholder 2">
            <a:extLst>
              <a:ext uri="{FF2B5EF4-FFF2-40B4-BE49-F238E27FC236}">
                <a16:creationId xmlns:a16="http://schemas.microsoft.com/office/drawing/2014/main" id="{36763F03-13CF-DBB3-1322-25E6B73921A0}"/>
              </a:ext>
            </a:extLst>
          </p:cNvPr>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Discuss: </a:t>
            </a:r>
          </a:p>
          <a:p>
            <a:pPr marL="171450" indent="-171450">
              <a:buFont typeface="Arial" panose="020B0604020202020204" pitchFamily="34" charset="0"/>
              <a:buChar char="•"/>
            </a:pPr>
            <a:r>
              <a:rPr lang="en-US" b="0" i="0">
                <a:latin typeface="+mn-lt"/>
              </a:rPr>
              <a:t>Can you think of a time when stress motivated you to perform at an optimal level? Examples may include taking a test or completing Physical Training (PT).</a:t>
            </a:r>
          </a:p>
          <a:p>
            <a:pPr marL="171450" indent="-171450">
              <a:buFont typeface="Arial" panose="020B0604020202020204" pitchFamily="34" charset="0"/>
              <a:buChar char="•"/>
            </a:pPr>
            <a:r>
              <a:rPr lang="en-US" b="0" i="0">
                <a:latin typeface="+mn-lt"/>
              </a:rPr>
              <a:t>How do you measure your own motivation and optimal performance?</a:t>
            </a:r>
          </a:p>
          <a:p>
            <a:pPr marL="171450" indent="-171450">
              <a:buFont typeface="Arial" panose="020B0604020202020204" pitchFamily="34" charset="0"/>
              <a:buChar char="•"/>
            </a:pPr>
            <a:r>
              <a:rPr lang="en-US" b="0" i="0">
                <a:latin typeface="+mn-lt"/>
              </a:rPr>
              <a:t>What interferes with your optimal performance?</a:t>
            </a:r>
          </a:p>
          <a:p>
            <a:pPr marL="0" indent="0">
              <a:buFont typeface="Arial" panose="020B0604020202020204" pitchFamily="34" charset="0"/>
              <a:buNone/>
            </a:pPr>
            <a:r>
              <a:rPr lang="en-US" b="0" i="1">
                <a:latin typeface="+mn-lt"/>
              </a:rPr>
              <a:t>Inform:</a:t>
            </a:r>
          </a:p>
          <a:p>
            <a:pPr marL="0" indent="0">
              <a:buFont typeface="Arial" panose="020B0604020202020204" pitchFamily="34" charset="0"/>
              <a:buNone/>
            </a:pPr>
            <a:r>
              <a:rPr lang="en-US" b="1" i="0">
                <a:latin typeface="+mn-lt"/>
              </a:rPr>
              <a:t>The Role of Stress in Performance</a:t>
            </a:r>
          </a:p>
          <a:p>
            <a:pPr marL="0" indent="0">
              <a:buFont typeface="Arial" panose="020B0604020202020204" pitchFamily="34" charset="0"/>
              <a:buNone/>
            </a:pPr>
            <a:r>
              <a:rPr lang="en-US" b="0" i="0">
                <a:latin typeface="+mn-lt"/>
              </a:rPr>
              <a:t>Stress is necessary for success and optimal performance. When managed well, it pushes us to meet challenges, grow, and achieve our goals. However, when stress becomes overwhelming or prolonged, it can hinder performance and lead to negative outcomes. The key is finding the right balance of stress to stay motivated and productive while avoiding the risks of burnout.</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1" i="0">
                <a:latin typeface="+mn-lt"/>
              </a:rPr>
              <a:t>The Yerkes-Dodson Law: Stress and Performance</a:t>
            </a:r>
          </a:p>
          <a:p>
            <a:pPr marL="0" indent="0">
              <a:buFont typeface="Arial" panose="020B0604020202020204" pitchFamily="34" charset="0"/>
              <a:buNone/>
            </a:pPr>
            <a:r>
              <a:rPr lang="en-US" b="0" i="0">
                <a:latin typeface="+mn-lt"/>
              </a:rPr>
              <a:t>The Yerkes-Dodson Law describes the relationship between arousal (stress) and performance. Originally developed by psychologists, Robert M. Yerkes and John Dillingham Dodson in 1908, this law shows that performance increases with arousal up to a certain point, but beyond that point, performance decreases. This relationship is often visualized as a bell-shaped curve, where:</a:t>
            </a:r>
          </a:p>
          <a:p>
            <a:pPr marL="171450" indent="-171450">
              <a:buFont typeface="Arial" panose="020B0604020202020204" pitchFamily="34" charset="0"/>
              <a:buChar char="•"/>
            </a:pPr>
            <a:r>
              <a:rPr lang="en-US" b="0" i="0">
                <a:latin typeface="+mn-lt"/>
              </a:rPr>
              <a:t>Low stress results in under performance.</a:t>
            </a:r>
          </a:p>
          <a:p>
            <a:pPr marL="171450" indent="-171450">
              <a:buFont typeface="Arial" panose="020B0604020202020204" pitchFamily="34" charset="0"/>
              <a:buChar char="•"/>
            </a:pPr>
            <a:r>
              <a:rPr lang="en-US" b="0" i="0">
                <a:latin typeface="+mn-lt"/>
              </a:rPr>
              <a:t>Moderate stress leads to optimal performance.</a:t>
            </a:r>
          </a:p>
          <a:p>
            <a:pPr marL="171450" indent="-171450">
              <a:buFont typeface="Arial" panose="020B0604020202020204" pitchFamily="34" charset="0"/>
              <a:buChar char="•"/>
            </a:pPr>
            <a:r>
              <a:rPr lang="en-US" b="0" i="0">
                <a:latin typeface="+mn-lt"/>
              </a:rPr>
              <a:t>High stress results in impaired performance.</a:t>
            </a:r>
          </a:p>
        </p:txBody>
      </p:sp>
      <p:sp>
        <p:nvSpPr>
          <p:cNvPr id="4" name="Slide Number Placeholder 3">
            <a:extLst>
              <a:ext uri="{FF2B5EF4-FFF2-40B4-BE49-F238E27FC236}">
                <a16:creationId xmlns:a16="http://schemas.microsoft.com/office/drawing/2014/main" id="{2DAA2794-C9A3-8450-1AA5-DBC9FE7DB51D}"/>
              </a:ext>
            </a:extLst>
          </p:cNvPr>
          <p:cNvSpPr>
            <a:spLocks noGrp="1"/>
          </p:cNvSpPr>
          <p:nvPr>
            <p:ph type="sldNum" sz="quarter" idx="5"/>
          </p:nvPr>
        </p:nvSpPr>
        <p:spPr/>
        <p:txBody>
          <a:bodyPr/>
          <a:lstStyle/>
          <a:p>
            <a:fld id="{A43DECA1-90B2-4901-9C02-4FB4999FDED7}" type="slidenum">
              <a:rPr lang="en-US" smtClean="0"/>
              <a:t>12</a:t>
            </a:fld>
            <a:endParaRPr lang="en-US"/>
          </a:p>
        </p:txBody>
      </p:sp>
    </p:spTree>
    <p:extLst>
      <p:ext uri="{BB962C8B-B14F-4D97-AF65-F5344CB8AC3E}">
        <p14:creationId xmlns:p14="http://schemas.microsoft.com/office/powerpoint/2010/main" val="304809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47F00-D201-5108-A3FC-5726D49B2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7299E-FF56-3029-9B01-40314855D363}"/>
              </a:ext>
            </a:extLst>
          </p:cNvPr>
          <p:cNvSpPr>
            <a:spLocks noGrp="1" noRot="1" noChangeAspect="1"/>
          </p:cNvSpPr>
          <p:nvPr>
            <p:ph type="sldImg"/>
          </p:nvPr>
        </p:nvSpPr>
        <p:spPr>
          <a:xfrm>
            <a:off x="685800" y="815975"/>
            <a:ext cx="5486400" cy="3086100"/>
          </a:xfrm>
        </p:spPr>
      </p:sp>
      <p:sp>
        <p:nvSpPr>
          <p:cNvPr id="3" name="Notes Placeholder 2">
            <a:extLst>
              <a:ext uri="{FF2B5EF4-FFF2-40B4-BE49-F238E27FC236}">
                <a16:creationId xmlns:a16="http://schemas.microsoft.com/office/drawing/2014/main" id="{1C65BEE7-DAE1-6924-EA8C-93DD6CE6870D}"/>
              </a:ext>
            </a:extLst>
          </p:cNvPr>
          <p:cNvSpPr>
            <a:spLocks noGrp="1"/>
          </p:cNvSpPr>
          <p:nvPr>
            <p:ph type="body" idx="1"/>
          </p:nvPr>
        </p:nvSpPr>
        <p:spPr/>
        <p:txBody>
          <a:bodyPr/>
          <a:lstStyle/>
          <a:p>
            <a:r>
              <a:rPr lang="en-US" b="1"/>
              <a:t>Facilitator Actions:</a:t>
            </a:r>
          </a:p>
          <a:p>
            <a:pPr marL="171450" indent="-171450">
              <a:buFont typeface="Arial" panose="020B0604020202020204" pitchFamily="34" charset="0"/>
              <a:buChar char="•"/>
            </a:pPr>
            <a:r>
              <a:rPr lang="en-US" b="0" i="1"/>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Monitor </a:t>
            </a:r>
            <a:r>
              <a:rPr lang="en-US" i="1">
                <a:effectLst/>
                <a:ea typeface="Calibri" panose="020F0502020204030204" pitchFamily="34" charset="0"/>
                <a:cs typeface="Times New Roman" panose="02020603050405020304" pitchFamily="18" charset="0"/>
              </a:rPr>
              <a:t>the discussions of the Sailors. </a:t>
            </a:r>
          </a:p>
          <a:p>
            <a:r>
              <a:rPr lang="en-US" b="1"/>
              <a:t>Facilitator Content: </a:t>
            </a:r>
          </a:p>
          <a:p>
            <a:r>
              <a:rPr lang="en-US" b="0" i="1" kern="100">
                <a:effectLst/>
                <a:ea typeface="Times New Roman" panose="02020603050405020304" pitchFamily="18" charset="0"/>
                <a:cs typeface="Calibri" panose="020F0502020204030204" pitchFamily="34" charset="0"/>
              </a:rPr>
              <a:t>Inform:</a:t>
            </a:r>
          </a:p>
          <a:p>
            <a:pPr marL="173736" indent="-173736">
              <a:buFont typeface="Arial" panose="020B0604020202020204" pitchFamily="34" charset="0"/>
              <a:buChar char="•"/>
            </a:pPr>
            <a:r>
              <a:rPr lang="en-US" kern="100">
                <a:effectLst/>
                <a:ea typeface="Times New Roman" panose="02020603050405020304" pitchFamily="18" charset="0"/>
                <a:cs typeface="Calibri" panose="020F0502020204030204" pitchFamily="34" charset="0"/>
              </a:rPr>
              <a:t>The Expanded Stress Continuum is an evolved version of the original Stress Continuum Model (SCM) developed by the Navy and Marine Corps. It remains an evidence-based and evidence-informed model aligned with military culture. The continuum helps establish a standardized language that Sailors can use to identify and describe their stress responses.</a:t>
            </a:r>
          </a:p>
          <a:p>
            <a:pPr marL="173736" indent="-173736">
              <a:buFont typeface="Arial" panose="020B0604020202020204" pitchFamily="34" charset="0"/>
              <a:buChar char="•"/>
            </a:pPr>
            <a:r>
              <a:rPr lang="en-US" kern="100">
                <a:effectLst/>
                <a:ea typeface="Times New Roman" panose="02020603050405020304" pitchFamily="18" charset="0"/>
                <a:cs typeface="Calibri" panose="020F0502020204030204" pitchFamily="34" charset="0"/>
              </a:rPr>
              <a:t>This model categorizes stress responses into five zones, each representing different levels of stress. It serves as both a tool and a common language to identify, engage, and intervene when stress reactions or injuries are present. The goal is to facilitate conversations about </a:t>
            </a:r>
            <a:r>
              <a:rPr lang="en-US" kern="1200">
                <a:solidFill>
                  <a:schemeClr val="tx1"/>
                </a:solidFill>
                <a:effectLst/>
                <a:ea typeface="+mn-ea"/>
                <a:cs typeface="+mn-cs"/>
              </a:rPr>
              <a:t>asking for help and offering support when needed.</a:t>
            </a:r>
            <a:endParaRPr lang="en-US" kern="100">
              <a:effectLst/>
              <a:ea typeface="Times New Roman" panose="02020603050405020304" pitchFamily="18" charset="0"/>
              <a:cs typeface="Calibri" panose="020F0502020204030204" pitchFamily="34" charset="0"/>
            </a:endParaRPr>
          </a:p>
          <a:p>
            <a:endParaRPr lang="en-US" b="1" kern="100">
              <a:effectLst/>
              <a:ea typeface="Times New Roman" panose="02020603050405020304" pitchFamily="18" charset="0"/>
              <a:cs typeface="Calibri" panose="020F0502020204030204" pitchFamily="34" charset="0"/>
            </a:endParaRPr>
          </a:p>
          <a:p>
            <a:r>
              <a:rPr lang="en-US" b="1" kern="100">
                <a:effectLst/>
                <a:ea typeface="Times New Roman" panose="02020603050405020304" pitchFamily="18" charset="0"/>
                <a:cs typeface="Calibri" panose="020F0502020204030204" pitchFamily="34" charset="0"/>
              </a:rPr>
              <a:t>Blue “Not Engaged” Zone</a:t>
            </a:r>
            <a:r>
              <a:rPr lang="en-US" kern="100">
                <a:effectLst/>
                <a:ea typeface="Times New Roman" panose="02020603050405020304" pitchFamily="18" charset="0"/>
                <a:cs typeface="Calibri" panose="020F0502020204030204" pitchFamily="34" charset="0"/>
              </a:rPr>
              <a:t>: </a:t>
            </a:r>
            <a:r>
              <a:rPr lang="en-US" b="1" kern="100">
                <a:effectLst/>
                <a:ea typeface="Times New Roman" panose="02020603050405020304" pitchFamily="18" charset="0"/>
                <a:cs typeface="Calibri" panose="020F0502020204030204" pitchFamily="34" charset="0"/>
              </a:rPr>
              <a:t>Leadership Opportunity</a:t>
            </a:r>
            <a:endParaRPr lang="en-US" b="1"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The blue zone represents an opportunity for leadership and peers to engage Sailors who may show perpetual substandard performance or a general lack of engagement. </a:t>
            </a:r>
            <a:endParaRPr lang="en-US" kern="100">
              <a:effectLst/>
              <a:ea typeface="Times New Roman" panose="02020603050405020304" pitchFamily="18" charset="0"/>
              <a:cs typeface="Times New Roman" panose="02020603050405020304" pitchFamily="18" charset="0"/>
            </a:endParaRPr>
          </a:p>
          <a:p>
            <a:endParaRPr lang="en-US"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Sailors in this zone are often physically and psychologically healthy but may lack motivation or purpose. They experience minimal stress, but the absence of stressors may lead to disengagement.</a:t>
            </a:r>
            <a:endParaRPr lang="en-US" kern="100">
              <a:effectLst/>
              <a:ea typeface="Times New Roman" panose="02020603050405020304" pitchFamily="18" charset="0"/>
              <a:cs typeface="Times New Roman" panose="02020603050405020304" pitchFamily="18" charset="0"/>
            </a:endParaRPr>
          </a:p>
          <a:p>
            <a:endParaRPr lang="en-US"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Leaders should identify the motives for non-engagement and begin the process of mitigating or managing the underlying issues. The goal is to reintegrate the Sailor into the green zone.</a:t>
            </a:r>
            <a:endParaRPr lang="en-US" b="0" kern="100">
              <a:effectLst/>
              <a:ea typeface="Times New Roman" panose="02020603050405020304" pitchFamily="18" charset="0"/>
              <a:cs typeface="Times New Roman" panose="02020603050405020304" pitchFamily="18" charset="0"/>
            </a:endParaRPr>
          </a:p>
          <a:p>
            <a:endParaRPr lang="en-US" b="0" kern="100">
              <a:effectLst/>
              <a:ea typeface="Times New Roman" panose="02020603050405020304" pitchFamily="18" charset="0"/>
              <a:cs typeface="Times New Roman" panose="02020603050405020304" pitchFamily="18" charset="0"/>
            </a:endParaRPr>
          </a:p>
          <a:p>
            <a:r>
              <a:rPr lang="en-US" b="1" kern="100">
                <a:effectLst/>
                <a:ea typeface="Times New Roman" panose="02020603050405020304" pitchFamily="18" charset="0"/>
                <a:cs typeface="Calibri" panose="020F0502020204030204" pitchFamily="34" charset="0"/>
              </a:rPr>
              <a:t>Green “Ready” Zone:</a:t>
            </a:r>
            <a:r>
              <a:rPr lang="en-US" kern="100">
                <a:effectLst/>
                <a:ea typeface="Times New Roman" panose="02020603050405020304" pitchFamily="18" charset="0"/>
                <a:cs typeface="Calibri" panose="020F0502020204030204" pitchFamily="34" charset="0"/>
              </a:rPr>
              <a:t> </a:t>
            </a:r>
            <a:r>
              <a:rPr lang="en-US" b="1" kern="100">
                <a:effectLst/>
                <a:ea typeface="Times New Roman" panose="02020603050405020304" pitchFamily="18" charset="0"/>
                <a:cs typeface="Calibri" panose="020F0502020204030204" pitchFamily="34" charset="0"/>
              </a:rPr>
              <a:t>Optimal Performance</a:t>
            </a:r>
            <a:endParaRPr lang="en-US" b="1"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The green zone signifies optimal performance where Sailors are fully engaged, using adaptive coping mechanisms to handle stress effectively.</a:t>
            </a:r>
            <a:endParaRPr lang="en-US" kern="100">
              <a:effectLst/>
              <a:ea typeface="Times New Roman" panose="02020603050405020304" pitchFamily="18" charset="0"/>
              <a:cs typeface="Times New Roman" panose="02020603050405020304" pitchFamily="18" charset="0"/>
            </a:endParaRPr>
          </a:p>
          <a:p>
            <a:endParaRPr lang="en-US"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Sailors in the green zone are physically and mentally healthy, operating at their best.</a:t>
            </a:r>
            <a:endParaRPr lang="en-US" kern="100">
              <a:effectLst/>
              <a:ea typeface="Times New Roman" panose="02020603050405020304" pitchFamily="18" charset="0"/>
              <a:cs typeface="Times New Roman" panose="02020603050405020304" pitchFamily="18" charset="0"/>
            </a:endParaRPr>
          </a:p>
          <a:p>
            <a:endParaRPr lang="en-US" kern="100">
              <a:effectLst/>
              <a:ea typeface="Times New Roman" panose="02020603050405020304" pitchFamily="18" charset="0"/>
              <a:cs typeface="Calibri" panose="020F0502020204030204" pitchFamily="34" charset="0"/>
            </a:endParaRPr>
          </a:p>
          <a:p>
            <a:r>
              <a:rPr lang="en-US" kern="100">
                <a:effectLst/>
                <a:ea typeface="Times New Roman" panose="02020603050405020304" pitchFamily="18" charset="0"/>
                <a:cs typeface="Calibri" panose="020F0502020204030204" pitchFamily="34" charset="0"/>
              </a:rPr>
              <a:t>Key Concept: This is where Sailor’s experience optimal readiness and can perform at their highest level.</a:t>
            </a:r>
            <a:endParaRPr lang="en-US" b="0" kern="100">
              <a:effectLst/>
              <a:ea typeface="Times New Roman" panose="02020603050405020304" pitchFamily="18" charset="0"/>
              <a:cs typeface="Times New Roman" panose="02020603050405020304" pitchFamily="18" charset="0"/>
            </a:endParaRPr>
          </a:p>
          <a:p>
            <a:endParaRPr lang="en-US" b="0" kern="100">
              <a:effectLst/>
              <a:ea typeface="Times New Roman" panose="02020603050405020304" pitchFamily="18" charset="0"/>
              <a:cs typeface="Times New Roman" panose="02020603050405020304" pitchFamily="18" charset="0"/>
            </a:endParaRPr>
          </a:p>
          <a:p>
            <a:r>
              <a:rPr lang="en-US" b="1" kern="100">
                <a:effectLst/>
                <a:ea typeface="Times New Roman" panose="02020603050405020304" pitchFamily="18" charset="0"/>
                <a:cs typeface="Calibri" panose="020F0502020204030204" pitchFamily="34" charset="0"/>
              </a:rPr>
              <a:t>Yellow “Reacting” Zone</a:t>
            </a:r>
            <a:r>
              <a:rPr lang="en-US" kern="100">
                <a:effectLst/>
                <a:ea typeface="Times New Roman" panose="02020603050405020304" pitchFamily="18" charset="0"/>
                <a:cs typeface="Calibri" panose="020F0502020204030204" pitchFamily="34" charset="0"/>
              </a:rPr>
              <a:t>: </a:t>
            </a:r>
            <a:r>
              <a:rPr lang="en-US" b="1" kern="100">
                <a:effectLst/>
                <a:ea typeface="Times New Roman" panose="02020603050405020304" pitchFamily="18" charset="0"/>
                <a:cs typeface="Calibri" panose="020F0502020204030204" pitchFamily="34" charset="0"/>
              </a:rPr>
              <a:t>Self-Care Opportunity</a:t>
            </a:r>
            <a:endParaRPr lang="en-US" b="1"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The yellow zone reflects mild to moderate stress that is temporary and reversible. Sailors may experience increased stress, but the situation is manageable with self-care strategies.</a:t>
            </a:r>
          </a:p>
          <a:p>
            <a:endParaRPr lang="en-US"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Key Concept: This is a self-care opportunity, Sailors can recognize their stress and take action to return to the green zone through activities such as rest, relaxation, or mindfulness.</a:t>
            </a:r>
            <a:endParaRPr lang="en-US" b="0" kern="100">
              <a:effectLst/>
              <a:ea typeface="Times New Roman" panose="02020603050405020304" pitchFamily="18" charset="0"/>
              <a:cs typeface="Times New Roman" panose="02020603050405020304" pitchFamily="18" charset="0"/>
            </a:endParaRPr>
          </a:p>
          <a:p>
            <a:endParaRPr lang="en-US" b="0" kern="100">
              <a:effectLst/>
              <a:ea typeface="Times New Roman" panose="02020603050405020304" pitchFamily="18" charset="0"/>
              <a:cs typeface="Times New Roman" panose="02020603050405020304" pitchFamily="18" charset="0"/>
            </a:endParaRPr>
          </a:p>
          <a:p>
            <a:r>
              <a:rPr lang="en-US" b="1" kern="100">
                <a:effectLst/>
                <a:ea typeface="Times New Roman" panose="02020603050405020304" pitchFamily="18" charset="0"/>
                <a:cs typeface="Calibri" panose="020F0502020204030204" pitchFamily="34" charset="0"/>
              </a:rPr>
              <a:t>Orange “Injured” Zone</a:t>
            </a:r>
            <a:r>
              <a:rPr lang="en-US" kern="100">
                <a:effectLst/>
                <a:ea typeface="Times New Roman" panose="02020603050405020304" pitchFamily="18" charset="0"/>
                <a:cs typeface="Calibri" panose="020F0502020204030204" pitchFamily="34" charset="0"/>
              </a:rPr>
              <a:t>: </a:t>
            </a:r>
            <a:r>
              <a:rPr lang="en-US" b="1" kern="100">
                <a:effectLst/>
                <a:ea typeface="Times New Roman" panose="02020603050405020304" pitchFamily="18" charset="0"/>
                <a:cs typeface="Calibri" panose="020F0502020204030204" pitchFamily="34" charset="0"/>
              </a:rPr>
              <a:t>Point of Intervention</a:t>
            </a:r>
            <a:endParaRPr lang="en-US" b="1"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The orange zone represents serious or significant stress that results in distress, impairment, or a loss of function. This is where stress begins to interfere with daily life and performance.</a:t>
            </a:r>
          </a:p>
          <a:p>
            <a:endParaRPr lang="en-US"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Key Concept: This is the point of intervention where leaders and peers must step in to provide support or resources to prevent further deterioration.</a:t>
            </a:r>
            <a:endParaRPr lang="en-US" b="0" kern="100">
              <a:effectLst/>
              <a:ea typeface="Times New Roman" panose="02020603050405020304" pitchFamily="18" charset="0"/>
              <a:cs typeface="Times New Roman" panose="02020603050405020304" pitchFamily="18" charset="0"/>
            </a:endParaRPr>
          </a:p>
          <a:p>
            <a:endParaRPr lang="en-US" b="0" kern="100">
              <a:effectLst/>
              <a:ea typeface="Times New Roman" panose="02020603050405020304" pitchFamily="18" charset="0"/>
              <a:cs typeface="Times New Roman" panose="02020603050405020304" pitchFamily="18" charset="0"/>
            </a:endParaRPr>
          </a:p>
          <a:p>
            <a:r>
              <a:rPr lang="en-US" b="1" kern="100">
                <a:effectLst/>
                <a:ea typeface="Times New Roman" panose="02020603050405020304" pitchFamily="18" charset="0"/>
                <a:cs typeface="Calibri" panose="020F0502020204030204" pitchFamily="34" charset="0"/>
              </a:rPr>
              <a:t>Red “Ill” Zone:</a:t>
            </a:r>
            <a:r>
              <a:rPr lang="en-US" kern="100">
                <a:effectLst/>
                <a:ea typeface="Times New Roman" panose="02020603050405020304" pitchFamily="18" charset="0"/>
                <a:cs typeface="Calibri" panose="020F0502020204030204" pitchFamily="34" charset="0"/>
              </a:rPr>
              <a:t> </a:t>
            </a:r>
            <a:r>
              <a:rPr lang="en-US" b="1" kern="100">
                <a:effectLst/>
                <a:ea typeface="Times New Roman" panose="02020603050405020304" pitchFamily="18" charset="0"/>
                <a:cs typeface="Calibri" panose="020F0502020204030204" pitchFamily="34" charset="0"/>
              </a:rPr>
              <a:t>Recovers With Effective Care and Reintegration</a:t>
            </a:r>
            <a:endParaRPr lang="en-US" b="1"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The red zone is characterized by medical disorders that arise from unmitigated stress or unhealed stress injuries. Individuals in this zone require professional medical care.</a:t>
            </a:r>
          </a:p>
          <a:p>
            <a:endParaRPr lang="en-US" kern="100">
              <a:effectLst/>
              <a:ea typeface="Times New Roman" panose="02020603050405020304" pitchFamily="18" charset="0"/>
              <a:cs typeface="Times New Roman" panose="02020603050405020304" pitchFamily="18" charset="0"/>
            </a:endParaRPr>
          </a:p>
          <a:p>
            <a:r>
              <a:rPr lang="en-US" kern="100">
                <a:effectLst/>
                <a:ea typeface="Times New Roman" panose="02020603050405020304" pitchFamily="18" charset="0"/>
                <a:cs typeface="Calibri" panose="020F0502020204030204" pitchFamily="34" charset="0"/>
              </a:rPr>
              <a:t>Key Concept: With effective care and support, Sailors in the red zone can recover and reintegrate into a healthier state of being.</a:t>
            </a:r>
            <a:endParaRPr lang="en-US" b="0" kern="100">
              <a:effectLs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45CF87E-CC0B-BA16-9E83-70BC45215E5A}"/>
              </a:ext>
            </a:extLst>
          </p:cNvPr>
          <p:cNvSpPr>
            <a:spLocks noGrp="1"/>
          </p:cNvSpPr>
          <p:nvPr>
            <p:ph type="sldNum" sz="quarter" idx="5"/>
          </p:nvPr>
        </p:nvSpPr>
        <p:spPr/>
        <p:txBody>
          <a:bodyPr/>
          <a:lstStyle/>
          <a:p>
            <a:fld id="{A43DECA1-90B2-4901-9C02-4FB4999FDED7}" type="slidenum">
              <a:rPr lang="en-US" smtClean="0"/>
              <a:t>13</a:t>
            </a:fld>
            <a:endParaRPr lang="en-US"/>
          </a:p>
        </p:txBody>
      </p:sp>
    </p:spTree>
    <p:extLst>
      <p:ext uri="{BB962C8B-B14F-4D97-AF65-F5344CB8AC3E}">
        <p14:creationId xmlns:p14="http://schemas.microsoft.com/office/powerpoint/2010/main" val="1026795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Discuss: </a:t>
            </a:r>
          </a:p>
          <a:p>
            <a:pPr marL="171450" indent="-171450">
              <a:buFont typeface="Arial" panose="020B0604020202020204" pitchFamily="34" charset="0"/>
              <a:buChar char="•"/>
            </a:pPr>
            <a:r>
              <a:rPr lang="en-US" b="0" i="0">
                <a:latin typeface="+mn-lt"/>
              </a:rPr>
              <a:t>How does long-term stress affect you in the three domains: Mind, Body, Spirit?</a:t>
            </a:r>
          </a:p>
          <a:p>
            <a:pPr marL="171450" indent="-171450">
              <a:buFont typeface="Arial" panose="020B0604020202020204" pitchFamily="34" charset="0"/>
              <a:buChar char="•"/>
            </a:pPr>
            <a:r>
              <a:rPr lang="en-US" b="0" i="0">
                <a:latin typeface="+mn-lt"/>
              </a:rPr>
              <a:t>Encourage Sailors to think about how stress manifests in these areas of their lives.</a:t>
            </a:r>
          </a:p>
          <a:p>
            <a:pPr marL="0" indent="0">
              <a:buFont typeface="Arial" panose="020B0604020202020204" pitchFamily="34" charset="0"/>
              <a:buNone/>
            </a:pPr>
            <a:r>
              <a:rPr lang="en-US" b="0" i="1">
                <a:latin typeface="+mn-lt"/>
              </a:rPr>
              <a:t>Inform:</a:t>
            </a:r>
          </a:p>
          <a:p>
            <a:pPr marL="0" indent="0">
              <a:buFont typeface="Arial" panose="020B0604020202020204" pitchFamily="34" charset="0"/>
              <a:buNone/>
            </a:pPr>
            <a:r>
              <a:rPr lang="en-US" b="1" i="0">
                <a:latin typeface="+mn-lt"/>
              </a:rPr>
              <a:t>The Impact of Long-Term Stress</a:t>
            </a:r>
          </a:p>
          <a:p>
            <a:pPr marL="0" indent="0">
              <a:buFont typeface="Arial" panose="020B0604020202020204" pitchFamily="34" charset="0"/>
              <a:buNone/>
            </a:pPr>
            <a:r>
              <a:rPr lang="en-US" b="0" i="0">
                <a:latin typeface="+mn-lt"/>
              </a:rPr>
              <a:t>When stress becomes chronic, the body is exposed to elevated levels of cortisol and other stress hormones for extended periods. This can lead to serious consequences, affecting multiple areas of life. Prolonged stress compromises the immune system, reducing the body’s ability to recover and defend against illness. Stress becomes problematic when it is persistent.</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0" i="0">
                <a:latin typeface="+mn-lt"/>
              </a:rPr>
              <a:t>Stress becomes chronic when:</a:t>
            </a:r>
          </a:p>
          <a:p>
            <a:pPr marL="171450" indent="-171450">
              <a:buFont typeface="Arial" panose="020B0604020202020204" pitchFamily="34" charset="0"/>
              <a:buChar char="•"/>
            </a:pPr>
            <a:r>
              <a:rPr lang="en-US" b="0" i="0">
                <a:latin typeface="+mn-lt"/>
              </a:rPr>
              <a:t>It exceeds our belief in our ability to cope.</a:t>
            </a:r>
          </a:p>
          <a:p>
            <a:pPr marL="171450" indent="-171450">
              <a:buFont typeface="Arial" panose="020B0604020202020204" pitchFamily="34" charset="0"/>
              <a:buChar char="•"/>
            </a:pPr>
            <a:r>
              <a:rPr lang="en-US" b="0" i="0">
                <a:latin typeface="+mn-lt"/>
              </a:rPr>
              <a:t>It is unrelenting, leaving no time for recovery or relief.</a:t>
            </a:r>
          </a:p>
          <a:p>
            <a:pPr marL="171450" indent="-171450">
              <a:buFont typeface="Arial" panose="020B0604020202020204" pitchFamily="34" charset="0"/>
              <a:buChar char="•"/>
            </a:pPr>
            <a:r>
              <a:rPr lang="en-US" b="0" i="0">
                <a:latin typeface="+mn-lt"/>
              </a:rPr>
              <a:t>It feeds into a cycle, where we start stressing about being stressed, compounding the issue.</a:t>
            </a:r>
          </a:p>
          <a:p>
            <a:pPr marL="171450" indent="-171450">
              <a:buFont typeface="Arial" panose="020B0604020202020204" pitchFamily="34" charset="0"/>
              <a:buChar char="•"/>
            </a:pPr>
            <a:endParaRPr lang="en-US" b="0" i="0">
              <a:latin typeface="+mn-lt"/>
            </a:endParaRPr>
          </a:p>
          <a:p>
            <a:pPr marL="0" indent="0">
              <a:buFont typeface="Arial" panose="020B0604020202020204" pitchFamily="34" charset="0"/>
              <a:buNone/>
            </a:pPr>
            <a:r>
              <a:rPr lang="en-US" b="0" i="0">
                <a:latin typeface="+mn-lt"/>
              </a:rPr>
              <a:t>The effects of long-term stress on the Mind include:</a:t>
            </a:r>
          </a:p>
          <a:p>
            <a:pPr marL="171450" indent="-171450">
              <a:buFont typeface="Arial" panose="020B0604020202020204" pitchFamily="34" charset="0"/>
              <a:buChar char="•"/>
            </a:pPr>
            <a:r>
              <a:rPr lang="en-US" b="0" i="0">
                <a:latin typeface="+mn-lt"/>
              </a:rPr>
              <a:t>Memory loss</a:t>
            </a:r>
          </a:p>
          <a:p>
            <a:pPr marL="171450" indent="-171450">
              <a:buFont typeface="Arial" panose="020B0604020202020204" pitchFamily="34" charset="0"/>
              <a:buChar char="•"/>
            </a:pPr>
            <a:r>
              <a:rPr lang="en-US" b="0" i="0">
                <a:latin typeface="+mn-lt"/>
              </a:rPr>
              <a:t>Loss of interest</a:t>
            </a:r>
          </a:p>
          <a:p>
            <a:pPr marL="171450" indent="-171450">
              <a:buFont typeface="Arial" panose="020B0604020202020204" pitchFamily="34" charset="0"/>
              <a:buChar char="•"/>
            </a:pPr>
            <a:r>
              <a:rPr lang="en-US" b="0" i="0">
                <a:latin typeface="+mn-lt"/>
              </a:rPr>
              <a:t>Trouble thinking clearly</a:t>
            </a:r>
          </a:p>
          <a:p>
            <a:pPr marL="171450" indent="-171450">
              <a:buFont typeface="Arial" panose="020B0604020202020204" pitchFamily="34" charset="0"/>
              <a:buChar char="•"/>
            </a:pPr>
            <a:r>
              <a:rPr lang="en-US" b="0" i="0">
                <a:latin typeface="+mn-lt"/>
              </a:rPr>
              <a:t>Distrust</a:t>
            </a:r>
          </a:p>
          <a:p>
            <a:pPr marL="171450" indent="-171450">
              <a:buFont typeface="Arial" panose="020B0604020202020204" pitchFamily="34" charset="0"/>
              <a:buChar char="•"/>
            </a:pPr>
            <a:r>
              <a:rPr lang="en-US" b="0" i="0">
                <a:latin typeface="+mn-lt"/>
              </a:rPr>
              <a:t>Racing thought</a:t>
            </a:r>
          </a:p>
          <a:p>
            <a:pPr marL="171450" indent="-171450">
              <a:buFont typeface="Arial" panose="020B0604020202020204" pitchFamily="34" charset="0"/>
              <a:buChar char="•"/>
            </a:pPr>
            <a:r>
              <a:rPr lang="en-US" b="0" i="0">
                <a:latin typeface="+mn-lt"/>
              </a:rPr>
              <a:t>Loneliness or anger</a:t>
            </a:r>
          </a:p>
          <a:p>
            <a:pPr marL="171450" indent="-171450">
              <a:buFont typeface="Arial" panose="020B0604020202020204" pitchFamily="34" charset="0"/>
              <a:buChar char="•"/>
            </a:pPr>
            <a:r>
              <a:rPr lang="en-US" b="0" i="0">
                <a:latin typeface="+mn-lt"/>
              </a:rPr>
              <a:t>Loss of motivation</a:t>
            </a:r>
          </a:p>
          <a:p>
            <a:pPr marL="171450" indent="-171450">
              <a:buFont typeface="Arial" panose="020B0604020202020204" pitchFamily="34" charset="0"/>
              <a:buChar char="•"/>
            </a:pPr>
            <a:r>
              <a:rPr lang="en-US" b="0" i="0">
                <a:latin typeface="+mn-lt"/>
              </a:rPr>
              <a:t>Nervousness and anxiousness</a:t>
            </a:r>
          </a:p>
          <a:p>
            <a:pPr marL="171450" indent="-171450">
              <a:buFont typeface="Arial" panose="020B0604020202020204" pitchFamily="34" charset="0"/>
              <a:buChar char="•"/>
            </a:pPr>
            <a:endParaRPr lang="en-US" b="0" i="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latin typeface="+mn-lt"/>
              </a:rPr>
              <a:t>The effects of long-term stress on the Body include:</a:t>
            </a:r>
          </a:p>
          <a:p>
            <a:pPr marL="171450" indent="-171450">
              <a:buFont typeface="Arial" panose="020B0604020202020204" pitchFamily="34" charset="0"/>
              <a:buChar char="•"/>
            </a:pPr>
            <a:r>
              <a:rPr lang="en-US" b="0" i="0">
                <a:latin typeface="+mn-lt"/>
              </a:rPr>
              <a:t>Crying</a:t>
            </a:r>
          </a:p>
          <a:p>
            <a:pPr marL="171450" indent="-171450">
              <a:buFont typeface="Arial" panose="020B0604020202020204" pitchFamily="34" charset="0"/>
              <a:buChar char="•"/>
            </a:pPr>
            <a:r>
              <a:rPr lang="en-US" b="0" i="0">
                <a:latin typeface="+mn-lt"/>
              </a:rPr>
              <a:t>Overeating, excessive smoking, or drug use</a:t>
            </a:r>
          </a:p>
          <a:p>
            <a:pPr marL="171450" indent="-171450">
              <a:buFont typeface="Arial" panose="020B0604020202020204" pitchFamily="34" charset="0"/>
              <a:buChar char="•"/>
            </a:pPr>
            <a:r>
              <a:rPr lang="en-US" b="0" i="0">
                <a:latin typeface="+mn-lt"/>
              </a:rPr>
              <a:t>Overuse of alcohol</a:t>
            </a:r>
          </a:p>
          <a:p>
            <a:pPr marL="171450" indent="-171450">
              <a:buFont typeface="Arial" panose="020B0604020202020204" pitchFamily="34" charset="0"/>
              <a:buChar char="•"/>
            </a:pPr>
            <a:r>
              <a:rPr lang="en-US" b="0" i="0">
                <a:latin typeface="+mn-lt"/>
              </a:rPr>
              <a:t>Low energy</a:t>
            </a:r>
          </a:p>
          <a:p>
            <a:pPr marL="171450" indent="-171450">
              <a:buFont typeface="Arial" panose="020B0604020202020204" pitchFamily="34" charset="0"/>
              <a:buChar char="•"/>
            </a:pPr>
            <a:r>
              <a:rPr lang="en-US" b="0" i="0">
                <a:latin typeface="+mn-lt"/>
              </a:rPr>
              <a:t>Headaches</a:t>
            </a:r>
          </a:p>
          <a:p>
            <a:pPr marL="171450" indent="-171450">
              <a:buFont typeface="Arial" panose="020B0604020202020204" pitchFamily="34" charset="0"/>
              <a:buChar char="•"/>
            </a:pPr>
            <a:r>
              <a:rPr lang="en-US" b="0" i="0">
                <a:latin typeface="+mn-lt"/>
              </a:rPr>
              <a:t>Indigestion or stomach aches</a:t>
            </a:r>
          </a:p>
          <a:p>
            <a:pPr marL="171450" indent="-171450">
              <a:buFont typeface="Arial" panose="020B0604020202020204" pitchFamily="34" charset="0"/>
              <a:buChar char="•"/>
            </a:pPr>
            <a:r>
              <a:rPr lang="en-US" b="0" i="0">
                <a:latin typeface="+mn-lt"/>
              </a:rPr>
              <a:t>Sleep difficulties</a:t>
            </a:r>
          </a:p>
          <a:p>
            <a:pPr marL="171450" indent="-171450">
              <a:buFont typeface="Arial" panose="020B0604020202020204" pitchFamily="34" charset="0"/>
              <a:buChar char="•"/>
            </a:pPr>
            <a:endParaRPr lang="en-US" b="0" i="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latin typeface="+mn-lt"/>
              </a:rPr>
              <a:t>The effects of long-term stress on the Spirit include:</a:t>
            </a:r>
          </a:p>
          <a:p>
            <a:pPr marL="171450" indent="-171450">
              <a:buFont typeface="Arial" panose="020B0604020202020204" pitchFamily="34" charset="0"/>
              <a:buChar char="•"/>
            </a:pPr>
            <a:r>
              <a:rPr lang="en-US" b="0" i="0">
                <a:latin typeface="+mn-lt"/>
              </a:rPr>
              <a:t>Loss of direction</a:t>
            </a:r>
          </a:p>
          <a:p>
            <a:pPr marL="171450" indent="-171450">
              <a:buFont typeface="Arial" panose="020B0604020202020204" pitchFamily="34" charset="0"/>
              <a:buChar char="•"/>
            </a:pPr>
            <a:r>
              <a:rPr lang="en-US" b="0" i="0">
                <a:latin typeface="+mn-lt"/>
              </a:rPr>
              <a:t>Loss of meaning and purpose</a:t>
            </a:r>
          </a:p>
          <a:p>
            <a:pPr marL="171450" indent="-171450">
              <a:buFont typeface="Arial" panose="020B0604020202020204" pitchFamily="34" charset="0"/>
              <a:buChar char="•"/>
            </a:pPr>
            <a:r>
              <a:rPr lang="en-US" b="0" i="0">
                <a:latin typeface="+mn-lt"/>
              </a:rPr>
              <a:t>Doubt</a:t>
            </a:r>
          </a:p>
          <a:p>
            <a:pPr marL="171450" indent="-171450">
              <a:buFont typeface="Arial" panose="020B0604020202020204" pitchFamily="34" charset="0"/>
              <a:buChar char="•"/>
            </a:pPr>
            <a:r>
              <a:rPr lang="en-US" b="0" i="0">
                <a:latin typeface="+mn-lt"/>
              </a:rPr>
              <a:t>Change in values</a:t>
            </a:r>
          </a:p>
          <a:p>
            <a:pPr marL="171450" indent="-171450">
              <a:buFont typeface="Arial" panose="020B0604020202020204" pitchFamily="34" charset="0"/>
              <a:buChar char="•"/>
            </a:pPr>
            <a:r>
              <a:rPr lang="en-US" b="0" i="0">
                <a:latin typeface="+mn-lt"/>
              </a:rPr>
              <a:t>Change in religious beliefs or spirituality</a:t>
            </a:r>
          </a:p>
          <a:p>
            <a:pPr marL="171450" indent="-171450">
              <a:buFont typeface="Arial" panose="020B0604020202020204" pitchFamily="34" charset="0"/>
              <a:buChar char="•"/>
            </a:pPr>
            <a:r>
              <a:rPr lang="en-US" b="0" i="0">
                <a:latin typeface="+mn-lt"/>
              </a:rPr>
              <a:t>Disconnection</a:t>
            </a:r>
          </a:p>
          <a:p>
            <a:pPr marL="171450" indent="-171450">
              <a:buFont typeface="Arial" panose="020B0604020202020204" pitchFamily="34" charset="0"/>
              <a:buChar char="•"/>
            </a:pPr>
            <a:r>
              <a:rPr lang="en-US" b="0" i="0">
                <a:latin typeface="+mn-lt"/>
              </a:rPr>
              <a:t>Isolation or loneliness</a:t>
            </a:r>
          </a:p>
          <a:p>
            <a:pPr marL="171450" indent="-171450">
              <a:buFont typeface="Arial" panose="020B0604020202020204" pitchFamily="34" charset="0"/>
              <a:buChar char="•"/>
            </a:pPr>
            <a:r>
              <a:rPr lang="en-US" b="0" i="0">
                <a:latin typeface="+mn-lt"/>
              </a:rPr>
              <a:t>Distrust</a:t>
            </a:r>
          </a:p>
          <a:p>
            <a:pPr marL="171450" indent="-171450">
              <a:buFont typeface="Arial" panose="020B0604020202020204" pitchFamily="34" charset="0"/>
              <a:buChar char="•"/>
            </a:pPr>
            <a:endParaRPr lang="en-US" b="0" i="0">
              <a:latin typeface="+mn-lt"/>
            </a:endParaRPr>
          </a:p>
          <a:p>
            <a:pPr marL="0" indent="0">
              <a:buFont typeface="Arial" panose="020B0604020202020204" pitchFamily="34" charset="0"/>
              <a:buNone/>
            </a:pPr>
            <a:r>
              <a:rPr lang="en-US" b="0" i="0">
                <a:latin typeface="+mn-lt"/>
              </a:rPr>
              <a:t>Chronic stress, if left unchecked, can take a toll on every aspect of our lives: mentally, physically, and spiritually. Recognizing the signs of long-term stress and taking steps to manage and mitigate it is essential to maintain overall well-being.</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43DECA1-90B2-4901-9C02-4FB4999FDED7}" type="slidenum">
              <a:rPr lang="en-US" smtClean="0"/>
              <a:t>14</a:t>
            </a:fld>
            <a:endParaRPr lang="en-US"/>
          </a:p>
        </p:txBody>
      </p:sp>
    </p:spTree>
    <p:extLst>
      <p:ext uri="{BB962C8B-B14F-4D97-AF65-F5344CB8AC3E}">
        <p14:creationId xmlns:p14="http://schemas.microsoft.com/office/powerpoint/2010/main" val="2140723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10918-1633-8FAF-4962-353EB03D6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A2741-C6DB-A7CC-7872-62DFF5E2A6FA}"/>
              </a:ext>
            </a:extLst>
          </p:cNvPr>
          <p:cNvSpPr>
            <a:spLocks noGrp="1" noRot="1" noChangeAspect="1"/>
          </p:cNvSpPr>
          <p:nvPr>
            <p:ph type="sldImg"/>
          </p:nvPr>
        </p:nvSpPr>
        <p:spPr>
          <a:xfrm>
            <a:off x="685800" y="815975"/>
            <a:ext cx="5486400" cy="3086100"/>
          </a:xfrm>
        </p:spPr>
      </p:sp>
      <p:sp>
        <p:nvSpPr>
          <p:cNvPr id="3" name="Notes Placeholder 2">
            <a:extLst>
              <a:ext uri="{FF2B5EF4-FFF2-40B4-BE49-F238E27FC236}">
                <a16:creationId xmlns:a16="http://schemas.microsoft.com/office/drawing/2014/main" id="{6B8B229E-7484-63C4-6D1D-E74F02C5D64B}"/>
              </a:ext>
            </a:extLst>
          </p:cNvPr>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Discuss: </a:t>
            </a:r>
          </a:p>
          <a:p>
            <a:pPr marL="171450" indent="-171450">
              <a:buFont typeface="Arial" panose="020B0604020202020204" pitchFamily="34" charset="0"/>
              <a:buChar char="•"/>
            </a:pPr>
            <a:r>
              <a:rPr lang="en-US" b="0" i="0">
                <a:latin typeface="+mn-lt"/>
              </a:rPr>
              <a:t>What is the difference between these two individuals?</a:t>
            </a:r>
          </a:p>
          <a:p>
            <a:pPr marL="0" indent="0">
              <a:buFont typeface="Arial" panose="020B0604020202020204" pitchFamily="34" charset="0"/>
              <a:buNone/>
            </a:pPr>
            <a:r>
              <a:rPr lang="en-US" b="0" i="1">
                <a:latin typeface="+mn-lt"/>
              </a:rPr>
              <a:t>Inform:</a:t>
            </a:r>
          </a:p>
          <a:p>
            <a:pPr marL="173736" indent="-173736">
              <a:buFont typeface="Arial" panose="020B0604020202020204" pitchFamily="34" charset="0"/>
              <a:buChar char="•"/>
            </a:pPr>
            <a:r>
              <a:rPr lang="en-US" b="0" i="0">
                <a:latin typeface="+mn-lt"/>
              </a:rPr>
              <a:t>One individual is able to manage stress well, with their arousal levels returning to normal after the stressor is dealt with.</a:t>
            </a:r>
          </a:p>
          <a:p>
            <a:pPr marL="173736" indent="-173736">
              <a:buFont typeface="Arial" panose="020B0604020202020204" pitchFamily="34" charset="0"/>
              <a:buChar char="•"/>
            </a:pPr>
            <a:r>
              <a:rPr lang="en-US" b="0" i="0">
                <a:latin typeface="+mn-lt"/>
              </a:rPr>
              <a:t>The other individual struggles with overwhelming and chronic stress, where the arousal reaction continues even after the stressor is resolved, leading to an elevated baseline of stress over time.</a:t>
            </a:r>
          </a:p>
          <a:p>
            <a:pPr marL="0" indent="0">
              <a:buFont typeface="Arial" panose="020B0604020202020204" pitchFamily="34" charset="0"/>
              <a:buNone/>
            </a:pPr>
            <a:endParaRPr lang="en-US" b="0" i="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kern="1200">
                <a:solidFill>
                  <a:schemeClr val="tx1"/>
                </a:solidFill>
                <a:effectLst/>
                <a:latin typeface="+mn-lt"/>
                <a:ea typeface="+mn-ea"/>
                <a:cs typeface="+mn-cs"/>
              </a:rPr>
              <a:t>Individual Vulnerability to Stress</a:t>
            </a:r>
            <a:endParaRPr lang="en-US" kern="1200">
              <a:solidFill>
                <a:schemeClr val="tx1"/>
              </a:solidFill>
              <a:effectLst/>
              <a:latin typeface="+mn-lt"/>
              <a:ea typeface="+mn-ea"/>
              <a:cs typeface="+mn-cs"/>
            </a:endParaRPr>
          </a:p>
          <a:p>
            <a:pPr marL="0" indent="0">
              <a:buFont typeface="Arial" panose="020B0604020202020204" pitchFamily="34" charset="0"/>
              <a:buNone/>
            </a:pPr>
            <a:r>
              <a:rPr lang="en-US" b="0" i="0">
                <a:latin typeface="+mn-lt"/>
              </a:rPr>
              <a:t>Everyone has a different level of vulnerability to stress, which is influenced by several factors. Some of these factors are inborn and unchangeable, while others can be modified through training and skill development. Key factors that influence vulnerability include:</a:t>
            </a:r>
          </a:p>
          <a:p>
            <a:pPr marL="171450" indent="-171450">
              <a:buFont typeface="Arial" panose="020B0604020202020204" pitchFamily="34" charset="0"/>
              <a:buChar char="•"/>
            </a:pPr>
            <a:r>
              <a:rPr lang="en-US" b="0" i="0">
                <a:latin typeface="+mn-lt"/>
              </a:rPr>
              <a:t>Biology and genetics</a:t>
            </a:r>
          </a:p>
          <a:p>
            <a:pPr marL="283464" lvl="1" indent="-137160">
              <a:buFont typeface="Courier New" panose="02070309020205020404" pitchFamily="49" charset="0"/>
              <a:buChar char="o"/>
            </a:pPr>
            <a:r>
              <a:rPr lang="en-US" b="0" i="0">
                <a:latin typeface="+mn-lt"/>
              </a:rPr>
              <a:t>Some individuals may be genetically predisposed to handle stress better or worse than others.</a:t>
            </a:r>
          </a:p>
          <a:p>
            <a:pPr marL="171450" indent="-171450">
              <a:buFont typeface="Arial" panose="020B0604020202020204" pitchFamily="34" charset="0"/>
              <a:buChar char="•"/>
            </a:pPr>
            <a:r>
              <a:rPr lang="en-US" b="0" i="0">
                <a:latin typeface="+mn-lt"/>
              </a:rPr>
              <a:t>Attitude and beliefs toward stress</a:t>
            </a:r>
          </a:p>
          <a:p>
            <a:pPr marL="283464" lvl="1" indent="-137160">
              <a:buFont typeface="Courier New" panose="02070309020205020404" pitchFamily="49" charset="0"/>
              <a:buChar char="o"/>
            </a:pPr>
            <a:r>
              <a:rPr lang="en-US" b="0" i="0">
                <a:latin typeface="+mn-lt"/>
              </a:rPr>
              <a:t>How a person perceives stress can significantly impact how they respond to it. Viewing stress as a challenge rather than a threat can foster resilience.</a:t>
            </a:r>
          </a:p>
          <a:p>
            <a:pPr marL="171450" indent="-171450">
              <a:buFont typeface="Arial" panose="020B0604020202020204" pitchFamily="34" charset="0"/>
              <a:buChar char="•"/>
            </a:pPr>
            <a:r>
              <a:rPr lang="en-US" b="0" i="0">
                <a:latin typeface="+mn-lt"/>
              </a:rPr>
              <a:t>Life experiences and environmental circumstances</a:t>
            </a:r>
          </a:p>
          <a:p>
            <a:pPr marL="283464" lvl="1" indent="-137160">
              <a:buFont typeface="Courier New" panose="02070309020205020404" pitchFamily="49" charset="0"/>
              <a:buChar char="o"/>
            </a:pPr>
            <a:r>
              <a:rPr lang="en-US" b="0" i="0">
                <a:latin typeface="+mn-lt"/>
              </a:rPr>
              <a:t>Past experiences, including trauma or exposure to stressful environments, can affect how someone deals with future stressors.</a:t>
            </a:r>
          </a:p>
          <a:p>
            <a:pPr marL="171450" indent="-171450">
              <a:buFont typeface="Arial" panose="020B0604020202020204" pitchFamily="34" charset="0"/>
              <a:buChar char="•"/>
            </a:pPr>
            <a:r>
              <a:rPr lang="en-US" b="0" i="0">
                <a:latin typeface="+mn-lt"/>
              </a:rPr>
              <a:t>Psychological and physical characteristics</a:t>
            </a:r>
          </a:p>
          <a:p>
            <a:pPr marL="283464" lvl="1" indent="-137160">
              <a:buFont typeface="Courier New" panose="02070309020205020404" pitchFamily="49" charset="0"/>
              <a:buChar char="o"/>
            </a:pPr>
            <a:r>
              <a:rPr lang="en-US" b="0" i="0">
                <a:latin typeface="+mn-lt"/>
              </a:rPr>
              <a:t>Factors like personality traits and physical fitness can affect stress vulnerability.</a:t>
            </a:r>
          </a:p>
          <a:p>
            <a:pPr marL="171450" indent="-171450">
              <a:buFont typeface="Arial" panose="020B0604020202020204" pitchFamily="34" charset="0"/>
              <a:buChar char="•"/>
            </a:pPr>
            <a:r>
              <a:rPr lang="en-US" b="0" i="0">
                <a:latin typeface="+mn-lt"/>
              </a:rPr>
              <a:t>Family, social support, and community connections</a:t>
            </a:r>
          </a:p>
          <a:p>
            <a:pPr marL="283464" lvl="1" indent="-137160">
              <a:buFont typeface="Courier New" panose="02070309020205020404" pitchFamily="49" charset="0"/>
              <a:buChar char="o"/>
            </a:pPr>
            <a:r>
              <a:rPr lang="en-US" b="0" i="0">
                <a:latin typeface="+mn-lt"/>
              </a:rPr>
              <a:t>Strong social ties and community support can buffer the effects of stress.</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1" i="0">
                <a:latin typeface="+mn-lt"/>
              </a:rPr>
              <a:t>Building Resilience: The Role of Coping Skills</a:t>
            </a:r>
          </a:p>
          <a:p>
            <a:pPr marL="0" indent="0">
              <a:buFont typeface="Arial" panose="020B0604020202020204" pitchFamily="34" charset="0"/>
              <a:buNone/>
            </a:pPr>
            <a:r>
              <a:rPr lang="en-US" b="0" i="0">
                <a:latin typeface="+mn-lt"/>
              </a:rPr>
              <a:t>While certain factors like genetics and past life experiences cannot be modified, individuals can be taught new resiliency skills to better manage stress and become more resilient over time. </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0" i="0">
                <a:latin typeface="+mn-lt"/>
              </a:rPr>
              <a:t>Even individuals who are less susceptible to stress, those who require higher levels of stress to trigger a negative reaction, are not immune to it. Everyone can benefit from practicing coping skills, as stress affects all people at some point.</a:t>
            </a:r>
          </a:p>
        </p:txBody>
      </p:sp>
      <p:sp>
        <p:nvSpPr>
          <p:cNvPr id="4" name="Slide Number Placeholder 3">
            <a:extLst>
              <a:ext uri="{FF2B5EF4-FFF2-40B4-BE49-F238E27FC236}">
                <a16:creationId xmlns:a16="http://schemas.microsoft.com/office/drawing/2014/main" id="{201994D3-F286-AD19-AE08-5EF0939D2F79}"/>
              </a:ext>
            </a:extLst>
          </p:cNvPr>
          <p:cNvSpPr>
            <a:spLocks noGrp="1"/>
          </p:cNvSpPr>
          <p:nvPr>
            <p:ph type="sldNum" sz="quarter" idx="5"/>
          </p:nvPr>
        </p:nvSpPr>
        <p:spPr/>
        <p:txBody>
          <a:bodyPr/>
          <a:lstStyle/>
          <a:p>
            <a:fld id="{A43DECA1-90B2-4901-9C02-4FB4999FDED7}" type="slidenum">
              <a:rPr lang="en-US" smtClean="0"/>
              <a:t>15</a:t>
            </a:fld>
            <a:endParaRPr lang="en-US"/>
          </a:p>
        </p:txBody>
      </p:sp>
    </p:spTree>
    <p:extLst>
      <p:ext uri="{BB962C8B-B14F-4D97-AF65-F5344CB8AC3E}">
        <p14:creationId xmlns:p14="http://schemas.microsoft.com/office/powerpoint/2010/main" val="1228462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t>Facilitator Actions:</a:t>
            </a:r>
          </a:p>
          <a:p>
            <a:pPr marL="171450" indent="-171450">
              <a:buFont typeface="Arial" panose="020B0604020202020204" pitchFamily="34" charset="0"/>
              <a:buChar char="•"/>
            </a:pPr>
            <a:r>
              <a:rPr lang="en-US" b="0" i="1"/>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Monitor </a:t>
            </a:r>
            <a:r>
              <a:rPr lang="en-US" i="1">
                <a:effectLst/>
                <a:ea typeface="Calibri" panose="020F0502020204030204" pitchFamily="34" charset="0"/>
                <a:cs typeface="Times New Roman" panose="02020603050405020304" pitchFamily="18" charset="0"/>
              </a:rPr>
              <a:t>the discussions of the Sailors. </a:t>
            </a:r>
          </a:p>
          <a:p>
            <a:r>
              <a:rPr lang="en-US" b="1"/>
              <a:t>Facilitator Content: </a:t>
            </a:r>
          </a:p>
          <a:p>
            <a:pPr marL="0" indent="0">
              <a:buFont typeface="Arial" panose="020B0604020202020204" pitchFamily="34" charset="0"/>
              <a:buNone/>
            </a:pPr>
            <a:r>
              <a:rPr lang="en-US" b="0" i="1"/>
              <a:t>Inform: </a:t>
            </a:r>
          </a:p>
          <a:p>
            <a:pPr marL="173736" indent="-173736">
              <a:buFont typeface="Arial" panose="020B0604020202020204" pitchFamily="34" charset="0"/>
              <a:buChar char="•"/>
            </a:pPr>
            <a:r>
              <a:rPr lang="en-US" b="0" i="0"/>
              <a:t>When practiced daily and regularly, these skills can help you:</a:t>
            </a:r>
            <a:endParaRPr lang="en-US" b="0" i="1"/>
          </a:p>
          <a:p>
            <a:pPr marL="285750" indent="-137160">
              <a:buFont typeface="Courier New" panose="02070309020205020404" pitchFamily="49" charset="0"/>
              <a:buChar char="o"/>
            </a:pPr>
            <a:r>
              <a:rPr lang="en-US" b="0" i="0"/>
              <a:t>Focus and perform under pressure.</a:t>
            </a:r>
          </a:p>
          <a:p>
            <a:pPr marL="285750" indent="-137160">
              <a:buFont typeface="Courier New" panose="02070309020205020404" pitchFamily="49" charset="0"/>
              <a:buChar char="o"/>
            </a:pPr>
            <a:r>
              <a:rPr lang="en-US" b="0" i="0"/>
              <a:t>Maintain adequate control over emotions.</a:t>
            </a:r>
          </a:p>
          <a:p>
            <a:pPr marL="285750" indent="-137160">
              <a:buFont typeface="Courier New" panose="02070309020205020404" pitchFamily="49" charset="0"/>
              <a:buChar char="o"/>
            </a:pPr>
            <a:r>
              <a:rPr lang="en-US" b="0" i="0"/>
              <a:t>Use good judgment.</a:t>
            </a:r>
          </a:p>
          <a:p>
            <a:pPr marL="285750" indent="-137160">
              <a:buFont typeface="Courier New" panose="02070309020205020404" pitchFamily="49" charset="0"/>
              <a:buChar char="o"/>
            </a:pPr>
            <a:r>
              <a:rPr lang="en-US" b="0" i="0"/>
              <a:t>Overcome setbacks. </a:t>
            </a:r>
          </a:p>
          <a:p>
            <a:pPr marL="285750" indent="-137160">
              <a:buFont typeface="Courier New" panose="02070309020205020404" pitchFamily="49" charset="0"/>
              <a:buChar char="o"/>
            </a:pPr>
            <a:r>
              <a:rPr lang="en-US" b="0" i="0"/>
              <a:t>Promote healthy relationships. </a:t>
            </a:r>
          </a:p>
          <a:p>
            <a:pPr marL="285750" indent="-137160">
              <a:buFont typeface="Courier New" panose="02070309020205020404" pitchFamily="49" charset="0"/>
              <a:buChar char="o"/>
            </a:pPr>
            <a:r>
              <a:rPr lang="en-US" b="0" i="0"/>
              <a:t>Support mature and responsible behavior.</a:t>
            </a:r>
          </a:p>
          <a:p>
            <a:pPr marL="285750" indent="-137160">
              <a:buFont typeface="Courier New" panose="02070309020205020404" pitchFamily="49" charset="0"/>
              <a:buChar char="o"/>
            </a:pPr>
            <a:r>
              <a:rPr lang="en-US" b="0" i="0"/>
              <a:t>Cope with stress.</a:t>
            </a:r>
          </a:p>
          <a:p>
            <a:pPr marL="285750" indent="-137160">
              <a:buFont typeface="Courier New" panose="02070309020205020404" pitchFamily="49" charset="0"/>
              <a:buChar char="o"/>
            </a:pPr>
            <a:r>
              <a:rPr lang="en-US" b="0" i="0"/>
              <a:t>Solve problems. </a:t>
            </a:r>
          </a:p>
          <a:p>
            <a:pPr marL="285750" indent="-137160">
              <a:buFont typeface="Courier New" panose="02070309020205020404" pitchFamily="49" charset="0"/>
              <a:buChar char="o"/>
            </a:pPr>
            <a:r>
              <a:rPr lang="en-US" b="0" i="0"/>
              <a:t>Make good decisions.</a:t>
            </a:r>
          </a:p>
          <a:p>
            <a:pPr marL="0" indent="0">
              <a:buFont typeface="Arial" panose="020B0604020202020204" pitchFamily="34" charset="0"/>
              <a:buNone/>
            </a:pPr>
            <a:r>
              <a:rPr lang="en-US" b="0" i="1"/>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Which of these skills have you incorporated into your daily life?</a:t>
            </a:r>
          </a:p>
          <a:p>
            <a:pPr marL="173736" indent="-173736">
              <a:buFont typeface="Arial" panose="020B0604020202020204" pitchFamily="34" charset="0"/>
              <a:buChar char="•"/>
            </a:pPr>
            <a:endParaRPr lang="en-US" b="0" i="0"/>
          </a:p>
        </p:txBody>
      </p:sp>
      <p:sp>
        <p:nvSpPr>
          <p:cNvPr id="4" name="Slide Number Placeholder 3"/>
          <p:cNvSpPr>
            <a:spLocks noGrp="1"/>
          </p:cNvSpPr>
          <p:nvPr>
            <p:ph type="sldNum" sz="quarter" idx="5"/>
          </p:nvPr>
        </p:nvSpPr>
        <p:spPr/>
        <p:txBody>
          <a:bodyPr/>
          <a:lstStyle/>
          <a:p>
            <a:fld id="{A43DECA1-90B2-4901-9C02-4FB4999FDED7}" type="slidenum">
              <a:rPr lang="en-US" smtClean="0"/>
              <a:t>16</a:t>
            </a:fld>
            <a:endParaRPr lang="en-US"/>
          </a:p>
        </p:txBody>
      </p:sp>
    </p:spTree>
    <p:extLst>
      <p:ext uri="{BB962C8B-B14F-4D97-AF65-F5344CB8AC3E}">
        <p14:creationId xmlns:p14="http://schemas.microsoft.com/office/powerpoint/2010/main" val="1499092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63088-C1E8-5A84-8A77-4F59D68E2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9D87D-C786-5D03-B4D8-AD86B2A9B233}"/>
              </a:ext>
            </a:extLst>
          </p:cNvPr>
          <p:cNvSpPr>
            <a:spLocks noGrp="1" noRot="1" noChangeAspect="1"/>
          </p:cNvSpPr>
          <p:nvPr>
            <p:ph type="sldImg"/>
          </p:nvPr>
        </p:nvSpPr>
        <p:spPr>
          <a:xfrm>
            <a:off x="685800" y="815975"/>
            <a:ext cx="5486400" cy="3086100"/>
          </a:xfrm>
        </p:spPr>
      </p:sp>
      <p:sp>
        <p:nvSpPr>
          <p:cNvPr id="3" name="Notes Placeholder 2">
            <a:extLst>
              <a:ext uri="{FF2B5EF4-FFF2-40B4-BE49-F238E27FC236}">
                <a16:creationId xmlns:a16="http://schemas.microsoft.com/office/drawing/2014/main" id="{B4D0047A-D7A5-1504-BE3C-9D8252B56834}"/>
              </a:ext>
            </a:extLst>
          </p:cNvPr>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lnSpc>
                <a:spcPct val="100000"/>
              </a:lnSpc>
              <a:spcBef>
                <a:spcPts val="0"/>
              </a:spcBef>
              <a:spcAft>
                <a:spcPts val="0"/>
              </a:spcAft>
              <a:buFontTx/>
              <a:buNone/>
            </a:pPr>
            <a:r>
              <a:rPr lang="en-US" i="1" kern="1200">
                <a:solidFill>
                  <a:schemeClr val="tx1"/>
                </a:solidFill>
                <a:effectLst/>
                <a:latin typeface="+mn-lt"/>
                <a:ea typeface="+mn-ea"/>
                <a:cs typeface="+mn-cs"/>
              </a:rPr>
              <a:t>Discuss:</a:t>
            </a:r>
          </a:p>
          <a:p>
            <a:pPr marL="171450" indent="-171450">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What is keeping you from getting the help you need?</a:t>
            </a:r>
            <a:endParaRPr lang="en-US" kern="1200">
              <a:solidFill>
                <a:schemeClr val="tx1"/>
              </a:solidFill>
              <a:effectLst/>
              <a:latin typeface="+mn-lt"/>
              <a:ea typeface="+mn-ea"/>
              <a:cs typeface="Calibri"/>
            </a:endParaRPr>
          </a:p>
          <a:p>
            <a:pPr marL="171450" indent="-171450">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What are some other barriers you can think of that prevent individuals from seeking help?</a:t>
            </a:r>
            <a:endParaRPr lang="en-US" i="0" kern="1200">
              <a:solidFill>
                <a:schemeClr val="tx1"/>
              </a:solidFill>
              <a:effectLst/>
              <a:latin typeface="+mn-lt"/>
              <a:ea typeface="+mn-ea"/>
              <a:cs typeface="Calibri"/>
            </a:endParaRPr>
          </a:p>
          <a:p>
            <a:pPr marL="0" indent="0">
              <a:lnSpc>
                <a:spcPct val="100000"/>
              </a:lnSpc>
              <a:spcBef>
                <a:spcPts val="0"/>
              </a:spcBef>
              <a:spcAft>
                <a:spcPts val="0"/>
              </a:spcAft>
              <a:buFont typeface="Arial" panose="020B0604020202020204" pitchFamily="34" charset="0"/>
              <a:buNone/>
            </a:pPr>
            <a:r>
              <a:rPr lang="en-US" i="1" kern="1200">
                <a:solidFill>
                  <a:schemeClr val="tx1"/>
                </a:solidFill>
                <a:effectLst/>
                <a:latin typeface="+mn-lt"/>
                <a:ea typeface="+mn-ea"/>
                <a:cs typeface="+mn-cs"/>
              </a:rPr>
              <a:t>Inform:</a:t>
            </a:r>
            <a:endParaRPr lang="en-US" i="1" kern="1200">
              <a:solidFill>
                <a:schemeClr val="tx1"/>
              </a:solidFill>
              <a:effectLst/>
              <a:latin typeface="+mn-lt"/>
              <a:cs typeface="Calibri"/>
            </a:endParaRPr>
          </a:p>
          <a:p>
            <a:pPr marL="173736" lvl="0" indent="-173736">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Our goal is to normalize the process of seeking and asking for help. </a:t>
            </a:r>
            <a:r>
              <a:rPr lang="en-US" b="0" kern="1200">
                <a:solidFill>
                  <a:schemeClr val="tx1"/>
                </a:solidFill>
                <a:effectLst/>
                <a:latin typeface="+mn-lt"/>
                <a:ea typeface="+mn-ea"/>
                <a:cs typeface="+mn-cs"/>
              </a:rPr>
              <a:t>Breaking the code of silence enforces </a:t>
            </a:r>
            <a:r>
              <a:rPr lang="en-US" kern="1200">
                <a:solidFill>
                  <a:schemeClr val="tx1"/>
                </a:solidFill>
                <a:effectLst/>
                <a:latin typeface="+mn-lt"/>
                <a:ea typeface="+mn-ea"/>
                <a:cs typeface="+mn-cs"/>
              </a:rPr>
              <a:t>that it is okay to ask for help during times of distress. Individuals cannot keep things bottled up, because eventually that energy will be released and can be damaging if not dealt with properly. </a:t>
            </a:r>
            <a:endParaRPr lang="en-US" kern="1200">
              <a:solidFill>
                <a:schemeClr val="tx1"/>
              </a:solidFill>
              <a:effectLst/>
              <a:latin typeface="+mn-lt"/>
              <a:cs typeface="Calibri"/>
            </a:endParaRPr>
          </a:p>
          <a:p>
            <a:pPr marL="173736" lvl="0" indent="-173736">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Any illness or injury can and will get worse before it gets better without proper guidance or assistance. It is about knowing the signs and symptoms, creating a safe environment and a positive culture that supports Sailors in asking for help and making it okay to intervene and engage.</a:t>
            </a:r>
            <a:endParaRPr lang="en-US" kern="1200">
              <a:solidFill>
                <a:schemeClr val="tx1"/>
              </a:solidFill>
              <a:effectLst/>
              <a:latin typeface="+mn-lt"/>
              <a:cs typeface="Calibri"/>
            </a:endParaRPr>
          </a:p>
          <a:p>
            <a:pPr marL="173736" indent="-173736">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Any one of these barriers can delay or prevent individuals from getting the appropriate care they need.</a:t>
            </a:r>
            <a:endParaRPr lang="en-US" kern="1200">
              <a:solidFill>
                <a:schemeClr val="tx1"/>
              </a:solidFill>
              <a:effectLst/>
              <a:latin typeface="+mn-lt"/>
              <a:cs typeface="Calibri"/>
            </a:endParaRPr>
          </a:p>
          <a:p>
            <a:pPr>
              <a:lnSpc>
                <a:spcPct val="100000"/>
              </a:lnSpc>
              <a:spcBef>
                <a:spcPts val="0"/>
              </a:spcBef>
              <a:spcAft>
                <a:spcPts val="0"/>
              </a:spcAft>
            </a:pPr>
            <a:r>
              <a:rPr lang="en-US" kern="1200">
                <a:solidFill>
                  <a:schemeClr val="tx1"/>
                </a:solidFill>
                <a:effectLst/>
                <a:latin typeface="+mn-lt"/>
                <a:ea typeface="+mn-ea"/>
                <a:cs typeface="+mn-cs"/>
              </a:rPr>
              <a:t> </a:t>
            </a:r>
            <a:endParaRPr lang="en-US" kern="1200">
              <a:solidFill>
                <a:schemeClr val="tx1"/>
              </a:solidFill>
              <a:effectLst/>
              <a:latin typeface="+mn-lt"/>
              <a:cs typeface="Calibri"/>
            </a:endParaRPr>
          </a:p>
          <a:p>
            <a:pPr marL="0" lvl="0" indent="0">
              <a:lnSpc>
                <a:spcPct val="100000"/>
              </a:lnSpc>
              <a:spcBef>
                <a:spcPts val="0"/>
              </a:spcBef>
              <a:spcAft>
                <a:spcPts val="0"/>
              </a:spcAft>
              <a:buFont typeface="Arial" panose="020B0604020202020204" pitchFamily="34" charset="0"/>
              <a:buNone/>
            </a:pPr>
            <a:r>
              <a:rPr lang="en-US" b="1" kern="1200">
                <a:solidFill>
                  <a:schemeClr val="tx1"/>
                </a:solidFill>
                <a:effectLst/>
                <a:latin typeface="+mn-lt"/>
                <a:ea typeface="+mn-ea"/>
                <a:cs typeface="+mn-cs"/>
              </a:rPr>
              <a:t>Stigma</a:t>
            </a: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A common barrier to seeking treatment is the perceived stigma of asking for help. Sailors often struggle to move beyond thoughts such as:</a:t>
            </a:r>
            <a:endParaRPr lang="en-US" kern="1200">
              <a:solidFill>
                <a:schemeClr val="tx1"/>
              </a:solidFill>
              <a:effectLst/>
              <a:latin typeface="+mn-lt"/>
              <a:ea typeface="+mn-ea"/>
              <a:cs typeface="Calibri"/>
            </a:endParaRPr>
          </a:p>
          <a:p>
            <a:pPr marL="171450" lvl="0" indent="-171450">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I will be seen as weak.</a:t>
            </a:r>
            <a:endParaRPr lang="en-US" kern="1200">
              <a:solidFill>
                <a:schemeClr val="tx1"/>
              </a:solidFill>
              <a:effectLst/>
              <a:latin typeface="+mn-lt"/>
              <a:ea typeface="+mn-ea"/>
              <a:cs typeface="Calibri"/>
            </a:endParaRPr>
          </a:p>
          <a:p>
            <a:pPr marL="171450" lvl="0" indent="-171450">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Peers might have less confidence in me.</a:t>
            </a:r>
            <a:endParaRPr lang="en-US" kern="1200">
              <a:solidFill>
                <a:schemeClr val="tx1"/>
              </a:solidFill>
              <a:effectLst/>
              <a:latin typeface="+mn-lt"/>
              <a:ea typeface="+mn-ea"/>
              <a:cs typeface="Calibri"/>
            </a:endParaRPr>
          </a:p>
          <a:p>
            <a:pPr marL="171450" lvl="0" indent="-171450">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Leaders will blame me for problems.</a:t>
            </a:r>
            <a:endParaRPr lang="en-US" kern="1200">
              <a:solidFill>
                <a:schemeClr val="tx1"/>
              </a:solidFill>
              <a:effectLst/>
              <a:latin typeface="+mn-lt"/>
              <a:ea typeface="+mn-ea"/>
              <a:cs typeface="Calibri"/>
            </a:endParaRPr>
          </a:p>
          <a:p>
            <a:pPr marL="171450" lvl="0" indent="-171450">
              <a:lnSpc>
                <a:spcPct val="100000"/>
              </a:lnSpc>
              <a:spcBef>
                <a:spcPts val="0"/>
              </a:spcBef>
              <a:spcAft>
                <a:spcPts val="0"/>
              </a:spcAft>
              <a:buFont typeface="Arial" panose="020B0604020202020204" pitchFamily="34" charset="0"/>
              <a:buChar char="•"/>
            </a:pPr>
            <a:r>
              <a:rPr lang="en-US" kern="1200">
                <a:solidFill>
                  <a:schemeClr val="tx1"/>
                </a:solidFill>
                <a:effectLst/>
                <a:latin typeface="+mn-lt"/>
                <a:ea typeface="+mn-ea"/>
                <a:cs typeface="+mn-cs"/>
              </a:rPr>
              <a:t>It would be too embarrassing for my family.</a:t>
            </a:r>
            <a:endParaRPr lang="en-US" b="0" kern="1200">
              <a:solidFill>
                <a:schemeClr val="tx1"/>
              </a:solidFill>
              <a:effectLst/>
              <a:latin typeface="+mn-lt"/>
              <a:ea typeface="+mn-ea"/>
              <a:cs typeface="Calibri"/>
            </a:endParaRPr>
          </a:p>
          <a:p>
            <a:pPr marL="0" lvl="0" indent="0">
              <a:lnSpc>
                <a:spcPct val="100000"/>
              </a:lnSpc>
              <a:spcBef>
                <a:spcPts val="0"/>
              </a:spcBef>
              <a:spcAft>
                <a:spcPts val="0"/>
              </a:spcAft>
              <a:buFont typeface="Arial" panose="020B0604020202020204" pitchFamily="34" charset="0"/>
              <a:buNone/>
            </a:pPr>
            <a:endParaRPr lang="en-US" b="1" kern="1200">
              <a:solidFill>
                <a:schemeClr val="tx1"/>
              </a:solidFill>
              <a:effectLst/>
              <a:latin typeface="+mn-lt"/>
              <a:ea typeface="+mn-ea"/>
              <a:cs typeface="+mn-cs"/>
            </a:endParaRP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Reduce misconceptions or stigma connected with seeking help for stress injuries.</a:t>
            </a:r>
            <a:r>
              <a:rPr lang="en-US" b="0" kern="1200">
                <a:solidFill>
                  <a:schemeClr val="tx1"/>
                </a:solidFill>
                <a:effectLst/>
                <a:latin typeface="+mn-lt"/>
                <a:ea typeface="+mn-ea"/>
                <a:cs typeface="Calibri"/>
              </a:rPr>
              <a:t> </a:t>
            </a:r>
            <a:r>
              <a:rPr lang="en-US" kern="1200">
                <a:solidFill>
                  <a:schemeClr val="tx1"/>
                </a:solidFill>
                <a:effectLst/>
                <a:latin typeface="+mn-lt"/>
                <a:ea typeface="+mn-ea"/>
                <a:cs typeface="+mn-cs"/>
              </a:rPr>
              <a:t>Learn to get comfortable interacting with peers and create a safe place to get help.</a:t>
            </a:r>
            <a:endParaRPr lang="en-US" kern="1200">
              <a:solidFill>
                <a:schemeClr val="tx1"/>
              </a:solidFill>
              <a:effectLst/>
              <a:latin typeface="+mn-lt"/>
              <a:cs typeface="Calibri"/>
            </a:endParaRPr>
          </a:p>
          <a:p>
            <a:pPr mar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 </a:t>
            </a:r>
            <a:endParaRPr lang="en-US" kern="1200">
              <a:solidFill>
                <a:schemeClr val="tx1"/>
              </a:solidFill>
              <a:effectLst/>
              <a:latin typeface="+mn-lt"/>
              <a:cs typeface="Calibri"/>
            </a:endParaRPr>
          </a:p>
          <a:p>
            <a:pPr marL="0" lvl="0" indent="0">
              <a:lnSpc>
                <a:spcPct val="100000"/>
              </a:lnSpc>
              <a:spcBef>
                <a:spcPts val="0"/>
              </a:spcBef>
              <a:spcAft>
                <a:spcPts val="0"/>
              </a:spcAft>
              <a:buFont typeface="Arial" panose="020B0604020202020204" pitchFamily="34" charset="0"/>
              <a:buNone/>
            </a:pPr>
            <a:r>
              <a:rPr lang="en-US" b="1" kern="1200">
                <a:solidFill>
                  <a:schemeClr val="tx1"/>
                </a:solidFill>
                <a:effectLst/>
                <a:latin typeface="+mn-lt"/>
                <a:ea typeface="+mn-ea"/>
                <a:cs typeface="+mn-cs"/>
              </a:rPr>
              <a:t>Trust</a:t>
            </a:r>
            <a:endParaRPr lang="en-US" kern="1200">
              <a:solidFill>
                <a:schemeClr val="tx1"/>
              </a:solidFill>
              <a:effectLst/>
              <a:latin typeface="+mn-lt"/>
              <a:ea typeface="+mn-ea"/>
              <a:cs typeface="+mn-cs"/>
            </a:endParaRP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It is difficult to reveal personal details to another individual or leader. Many worry that their personal information will not be kept confidential and that their information could negatively impact their military career.</a:t>
            </a: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To connect Sailors with services or recourses, it is important to build trust among peers to get them to a relaxed state where they feel comfortable discussing life stressors.</a:t>
            </a:r>
          </a:p>
          <a:p>
            <a:pPr>
              <a:lnSpc>
                <a:spcPct val="100000"/>
              </a:lnSpc>
              <a:spcBef>
                <a:spcPts val="0"/>
              </a:spcBef>
              <a:spcAft>
                <a:spcPts val="0"/>
              </a:spcAft>
            </a:pPr>
            <a:r>
              <a:rPr lang="en-US" kern="1200">
                <a:solidFill>
                  <a:schemeClr val="tx1"/>
                </a:solidFill>
                <a:effectLst/>
                <a:latin typeface="+mn-lt"/>
                <a:ea typeface="+mn-ea"/>
                <a:cs typeface="+mn-cs"/>
              </a:rPr>
              <a:t> </a:t>
            </a:r>
            <a:endParaRPr lang="en-US" kern="1200">
              <a:solidFill>
                <a:schemeClr val="tx1"/>
              </a:solidFill>
              <a:effectLst/>
              <a:latin typeface="+mn-lt"/>
              <a:cs typeface="Calibri"/>
            </a:endParaRPr>
          </a:p>
          <a:p>
            <a:pPr marL="0" lvl="0" indent="0">
              <a:lnSpc>
                <a:spcPct val="100000"/>
              </a:lnSpc>
              <a:spcBef>
                <a:spcPts val="0"/>
              </a:spcBef>
              <a:spcAft>
                <a:spcPts val="0"/>
              </a:spcAft>
              <a:buFont typeface="Arial" panose="020B0604020202020204" pitchFamily="34" charset="0"/>
              <a:buNone/>
            </a:pPr>
            <a:r>
              <a:rPr lang="en-US" b="1" kern="1200">
                <a:solidFill>
                  <a:schemeClr val="tx1"/>
                </a:solidFill>
                <a:effectLst/>
                <a:latin typeface="+mn-lt"/>
                <a:ea typeface="+mn-ea"/>
                <a:cs typeface="+mn-cs"/>
              </a:rPr>
              <a:t>Time and Energy</a:t>
            </a:r>
            <a:endParaRPr lang="en-US" kern="1200">
              <a:solidFill>
                <a:schemeClr val="tx1"/>
              </a:solidFill>
              <a:effectLst/>
              <a:latin typeface="+mn-lt"/>
              <a:ea typeface="+mn-ea"/>
              <a:cs typeface="+mn-cs"/>
            </a:endParaRP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Many of us are so exhausted and overwhelmed by the demands of work and emotional stressors that we feel we have neither the time nor the energy to seek help or talk to someone. Consider doing the following:</a:t>
            </a:r>
          </a:p>
          <a:p>
            <a:pPr marL="173736" lvl="0" indent="-173736">
              <a:lnSpc>
                <a:spcPct val="100000"/>
              </a:lnSpc>
              <a:spcBef>
                <a:spcPts val="0"/>
              </a:spcBef>
              <a:spcAft>
                <a:spcPts val="0"/>
              </a:spcAft>
              <a:buFont typeface="Arial" panose="020B0604020202020204" pitchFamily="34" charset="0"/>
              <a:buChar char="•"/>
            </a:pPr>
            <a:r>
              <a:rPr lang="en-US" kern="1200">
                <a:solidFill>
                  <a:schemeClr val="tx1"/>
                </a:solidFill>
                <a:effectLst/>
                <a:latin typeface="+mn-lt"/>
                <a:cs typeface="Calibri"/>
              </a:rPr>
              <a:t>Schedule it into your day, like you do for work meetings, and appointments.</a:t>
            </a:r>
          </a:p>
          <a:p>
            <a:pPr marL="173736" lvl="0" indent="-173736">
              <a:lnSpc>
                <a:spcPct val="100000"/>
              </a:lnSpc>
              <a:spcBef>
                <a:spcPts val="0"/>
              </a:spcBef>
              <a:spcAft>
                <a:spcPts val="0"/>
              </a:spcAft>
              <a:buFont typeface="Arial" panose="020B0604020202020204" pitchFamily="34" charset="0"/>
              <a:buChar char="•"/>
            </a:pPr>
            <a:r>
              <a:rPr lang="en-US" kern="1200">
                <a:solidFill>
                  <a:schemeClr val="tx1"/>
                </a:solidFill>
                <a:effectLst/>
                <a:latin typeface="+mn-lt"/>
                <a:cs typeface="Calibri"/>
              </a:rPr>
              <a:t>Reevaluate your priorities.</a:t>
            </a:r>
          </a:p>
          <a:p>
            <a:pPr marL="173736" lvl="0" indent="-173736">
              <a:lnSpc>
                <a:spcPct val="100000"/>
              </a:lnSpc>
              <a:spcBef>
                <a:spcPts val="0"/>
              </a:spcBef>
              <a:spcAft>
                <a:spcPts val="0"/>
              </a:spcAft>
              <a:buFont typeface="Arial" panose="020B0604020202020204" pitchFamily="34" charset="0"/>
              <a:buChar char="•"/>
            </a:pPr>
            <a:r>
              <a:rPr lang="en-US" kern="1200">
                <a:solidFill>
                  <a:schemeClr val="tx1"/>
                </a:solidFill>
                <a:effectLst/>
                <a:latin typeface="+mn-lt"/>
                <a:cs typeface="Calibri"/>
              </a:rPr>
              <a:t>Cancel other activities. </a:t>
            </a:r>
          </a:p>
          <a:p>
            <a:pPr>
              <a:lnSpc>
                <a:spcPct val="100000"/>
              </a:lnSpc>
              <a:spcBef>
                <a:spcPts val="0"/>
              </a:spcBef>
              <a:spcAft>
                <a:spcPts val="0"/>
              </a:spcAft>
            </a:pPr>
            <a:r>
              <a:rPr lang="en-US" kern="1200">
                <a:solidFill>
                  <a:schemeClr val="tx1"/>
                </a:solidFill>
                <a:effectLst/>
                <a:latin typeface="+mn-lt"/>
                <a:ea typeface="+mn-ea"/>
                <a:cs typeface="+mn-cs"/>
              </a:rPr>
              <a:t> </a:t>
            </a:r>
            <a:endParaRPr lang="en-US" kern="1200">
              <a:solidFill>
                <a:schemeClr val="tx1"/>
              </a:solidFill>
              <a:effectLst/>
              <a:latin typeface="+mn-lt"/>
              <a:cs typeface="Calibri"/>
            </a:endParaRPr>
          </a:p>
          <a:p>
            <a:pPr marL="0" lvl="0" indent="0">
              <a:lnSpc>
                <a:spcPct val="100000"/>
              </a:lnSpc>
              <a:spcBef>
                <a:spcPts val="0"/>
              </a:spcBef>
              <a:spcAft>
                <a:spcPts val="0"/>
              </a:spcAft>
              <a:buFont typeface="Arial" panose="020B0604020202020204" pitchFamily="34" charset="0"/>
              <a:buNone/>
            </a:pPr>
            <a:r>
              <a:rPr lang="en-US" b="1" kern="1200">
                <a:solidFill>
                  <a:schemeClr val="tx1"/>
                </a:solidFill>
                <a:effectLst/>
                <a:latin typeface="+mn-lt"/>
                <a:ea typeface="+mn-ea"/>
                <a:cs typeface="+mn-cs"/>
              </a:rPr>
              <a:t>Lack of Understanding and Support by Leadership</a:t>
            </a: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Many lack an understanding of mental illness and because of this may not think they need help. Individuals dismiss or minimize their issues and say, “everyone gets stressed out”, or “my problems are not that bad.”</a:t>
            </a:r>
            <a:endParaRPr lang="en-US" kern="1200">
              <a:solidFill>
                <a:schemeClr val="tx1"/>
              </a:solidFill>
              <a:effectLst/>
              <a:latin typeface="+mn-lt"/>
              <a:cs typeface="Calibri"/>
            </a:endParaRPr>
          </a:p>
          <a:p>
            <a:pPr>
              <a:lnSpc>
                <a:spcPct val="100000"/>
              </a:lnSpc>
              <a:spcBef>
                <a:spcPts val="0"/>
              </a:spcBef>
              <a:spcAft>
                <a:spcPts val="0"/>
              </a:spcAft>
            </a:pPr>
            <a:r>
              <a:rPr lang="en-US" kern="1200">
                <a:solidFill>
                  <a:schemeClr val="tx1"/>
                </a:solidFill>
                <a:effectLst/>
                <a:latin typeface="+mn-lt"/>
                <a:ea typeface="+mn-ea"/>
                <a:cs typeface="+mn-cs"/>
              </a:rPr>
              <a:t> </a:t>
            </a:r>
            <a:endParaRPr lang="en-US" kern="1200">
              <a:solidFill>
                <a:schemeClr val="tx1"/>
              </a:solidFill>
              <a:effectLst/>
              <a:latin typeface="+mn-lt"/>
              <a:cs typeface="Calibri"/>
            </a:endParaRPr>
          </a:p>
          <a:p>
            <a:pPr marL="0" lvl="0" indent="0">
              <a:lnSpc>
                <a:spcPct val="100000"/>
              </a:lnSpc>
              <a:spcBef>
                <a:spcPts val="0"/>
              </a:spcBef>
              <a:spcAft>
                <a:spcPts val="0"/>
              </a:spcAft>
              <a:buFont typeface="Arial" panose="020B0604020202020204" pitchFamily="34" charset="0"/>
              <a:buNone/>
            </a:pPr>
            <a:r>
              <a:rPr lang="en-US" b="1" kern="1200">
                <a:solidFill>
                  <a:schemeClr val="tx1"/>
                </a:solidFill>
                <a:effectLst/>
                <a:latin typeface="+mn-lt"/>
                <a:ea typeface="+mn-ea"/>
                <a:cs typeface="+mn-cs"/>
              </a:rPr>
              <a:t>Fear of Reprisal</a:t>
            </a: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Many Sailors are afraid to take the critical steps to get help because they believe it might reflect badly on their character or have negative repercussions for doing so.</a:t>
            </a:r>
            <a:endParaRPr lang="en-US" kern="1200">
              <a:solidFill>
                <a:schemeClr val="tx1"/>
              </a:solidFill>
              <a:effectLst/>
              <a:latin typeface="+mn-lt"/>
              <a:cs typeface="Calibri"/>
            </a:endParaRPr>
          </a:p>
          <a:p>
            <a:pPr>
              <a:lnSpc>
                <a:spcPct val="100000"/>
              </a:lnSpc>
              <a:spcBef>
                <a:spcPts val="0"/>
              </a:spcBef>
              <a:spcAft>
                <a:spcPts val="0"/>
              </a:spcAft>
            </a:pPr>
            <a:r>
              <a:rPr lang="en-US" kern="1200">
                <a:solidFill>
                  <a:schemeClr val="tx1"/>
                </a:solidFill>
                <a:effectLst/>
                <a:latin typeface="+mn-lt"/>
                <a:ea typeface="+mn-ea"/>
                <a:cs typeface="+mn-cs"/>
              </a:rPr>
              <a:t> </a:t>
            </a:r>
            <a:endParaRPr lang="en-US" kern="1200">
              <a:solidFill>
                <a:schemeClr val="tx1"/>
              </a:solidFill>
              <a:effectLst/>
              <a:latin typeface="+mn-lt"/>
              <a:cs typeface="Calibri"/>
            </a:endParaRPr>
          </a:p>
          <a:p>
            <a:pPr marL="0" lvl="0" indent="0">
              <a:lnSpc>
                <a:spcPct val="100000"/>
              </a:lnSpc>
              <a:spcBef>
                <a:spcPts val="0"/>
              </a:spcBef>
              <a:spcAft>
                <a:spcPts val="0"/>
              </a:spcAft>
              <a:buFont typeface="Arial" panose="020B0604020202020204" pitchFamily="34" charset="0"/>
              <a:buNone/>
            </a:pPr>
            <a:r>
              <a:rPr lang="en-US" b="1" kern="1200">
                <a:solidFill>
                  <a:schemeClr val="tx1"/>
                </a:solidFill>
                <a:effectLst/>
                <a:latin typeface="+mn-lt"/>
                <a:ea typeface="+mn-ea"/>
                <a:cs typeface="+mn-cs"/>
              </a:rPr>
              <a:t>Access</a:t>
            </a: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Even if someone is interested in getting help, many believe they have limited access to care or are unaware of how to get it.</a:t>
            </a:r>
            <a:endParaRPr lang="en-US" kern="1200">
              <a:solidFill>
                <a:schemeClr val="tx1"/>
              </a:solidFill>
              <a:effectLst/>
              <a:latin typeface="+mn-lt"/>
              <a:cs typeface="Calibri"/>
            </a:endParaRPr>
          </a:p>
          <a:p>
            <a:pPr>
              <a:lnSpc>
                <a:spcPct val="100000"/>
              </a:lnSpc>
              <a:spcBef>
                <a:spcPts val="0"/>
              </a:spcBef>
              <a:spcAft>
                <a:spcPts val="0"/>
              </a:spcAft>
            </a:pPr>
            <a:r>
              <a:rPr lang="en-US" kern="1200">
                <a:solidFill>
                  <a:schemeClr val="tx1"/>
                </a:solidFill>
                <a:effectLst/>
                <a:latin typeface="+mn-lt"/>
                <a:ea typeface="+mn-ea"/>
                <a:cs typeface="+mn-cs"/>
              </a:rPr>
              <a:t> </a:t>
            </a:r>
            <a:endParaRPr lang="en-US" kern="1200">
              <a:solidFill>
                <a:schemeClr val="tx1"/>
              </a:solidFill>
              <a:effectLst/>
              <a:latin typeface="+mn-lt"/>
              <a:cs typeface="Calibri"/>
            </a:endParaRPr>
          </a:p>
          <a:p>
            <a:pPr marL="0" lvl="0" indent="0">
              <a:lnSpc>
                <a:spcPct val="100000"/>
              </a:lnSpc>
              <a:spcBef>
                <a:spcPts val="0"/>
              </a:spcBef>
              <a:spcAft>
                <a:spcPts val="0"/>
              </a:spcAft>
              <a:buFont typeface="Arial" panose="020B0604020202020204" pitchFamily="34" charset="0"/>
              <a:buNone/>
            </a:pPr>
            <a:r>
              <a:rPr lang="en-US" b="1" kern="1200">
                <a:solidFill>
                  <a:schemeClr val="tx1"/>
                </a:solidFill>
                <a:effectLst/>
                <a:latin typeface="+mn-lt"/>
                <a:ea typeface="+mn-ea"/>
                <a:cs typeface="+mn-cs"/>
              </a:rPr>
              <a:t>Communication (Lack of Communication)</a:t>
            </a:r>
          </a:p>
          <a:p>
            <a:pPr marL="0" lvl="0" indent="0">
              <a:lnSpc>
                <a:spcPct val="100000"/>
              </a:lnSpc>
              <a:spcBef>
                <a:spcPts val="0"/>
              </a:spcBef>
              <a:spcAft>
                <a:spcPts val="0"/>
              </a:spcAft>
              <a:buFont typeface="Arial" panose="020B0604020202020204" pitchFamily="34" charset="0"/>
              <a:buNone/>
            </a:pPr>
            <a:r>
              <a:rPr lang="en-US" kern="1200">
                <a:solidFill>
                  <a:schemeClr val="tx1"/>
                </a:solidFill>
                <a:effectLst/>
                <a:latin typeface="+mn-lt"/>
                <a:ea typeface="+mn-ea"/>
                <a:cs typeface="+mn-cs"/>
              </a:rPr>
              <a:t>The more we talk about getting help, the less stigma and fear our Sailors will experience in seeking assistance.</a:t>
            </a:r>
            <a:endParaRPr lang="en-US">
              <a:cs typeface="Calibri"/>
            </a:endParaRPr>
          </a:p>
          <a:p>
            <a:endParaRPr lang="en-US"/>
          </a:p>
        </p:txBody>
      </p:sp>
      <p:sp>
        <p:nvSpPr>
          <p:cNvPr id="4" name="Slide Number Placeholder 3">
            <a:extLst>
              <a:ext uri="{FF2B5EF4-FFF2-40B4-BE49-F238E27FC236}">
                <a16:creationId xmlns:a16="http://schemas.microsoft.com/office/drawing/2014/main" id="{F351FE6C-A38C-395B-55D1-B15D72B45895}"/>
              </a:ext>
            </a:extLst>
          </p:cNvPr>
          <p:cNvSpPr>
            <a:spLocks noGrp="1"/>
          </p:cNvSpPr>
          <p:nvPr>
            <p:ph type="sldNum" sz="quarter" idx="5"/>
          </p:nvPr>
        </p:nvSpPr>
        <p:spPr/>
        <p:txBody>
          <a:bodyPr/>
          <a:lstStyle/>
          <a:p>
            <a:fld id="{A43DECA1-90B2-4901-9C02-4FB4999FDED7}" type="slidenum">
              <a:rPr lang="en-US" smtClean="0"/>
              <a:t>17</a:t>
            </a:fld>
            <a:endParaRPr lang="en-US"/>
          </a:p>
        </p:txBody>
      </p:sp>
    </p:spTree>
    <p:extLst>
      <p:ext uri="{BB962C8B-B14F-4D97-AF65-F5344CB8AC3E}">
        <p14:creationId xmlns:p14="http://schemas.microsoft.com/office/powerpoint/2010/main" val="1770400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effectLst/>
                <a:latin typeface="+mn-l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b="0" i="1">
                <a:latin typeface="+mn-lt"/>
              </a:rPr>
              <a:t>Display slide.</a:t>
            </a:r>
          </a:p>
          <a:p>
            <a:pPr marL="171450" indent="-171450">
              <a:buFont typeface="Arial" panose="020B0604020202020204" pitchFamily="34" charset="0"/>
              <a:buChar char="•"/>
            </a:pPr>
            <a:r>
              <a:rPr lang="en-US" i="1">
                <a:effectLst/>
                <a:latin typeface="+mn-lt"/>
                <a:ea typeface="Calibri" panose="020F0502020204030204" pitchFamily="34" charset="0"/>
                <a:cs typeface="Times New Roman" panose="02020603050405020304" pitchFamily="18" charset="0"/>
              </a:rPr>
              <a:t>Monitor the discussions of the Sailors.</a:t>
            </a:r>
          </a:p>
          <a:p>
            <a:pPr marL="171450" indent="-171450">
              <a:buFont typeface="Arial" panose="020B0604020202020204" pitchFamily="34" charset="0"/>
              <a:buChar char="•"/>
            </a:pPr>
            <a:r>
              <a:rPr lang="en-US" i="1">
                <a:effectLst/>
                <a:latin typeface="+mn-lt"/>
                <a:ea typeface="Calibri" panose="020F0502020204030204" pitchFamily="34" charset="0"/>
                <a:cs typeface="Times New Roman" panose="02020603050405020304" pitchFamily="18" charset="0"/>
              </a:rPr>
              <a:t>Allotted time for activity: 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n-lt"/>
              </a:rPr>
              <a:t>Facilitator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mn-lt"/>
              </a:rPr>
              <a:t>Expected outcomes: Sailors will deepen their understanding of stress, distinguish between positive and negative types, and collaborate to apply practical stress management strategies to real-world scenarios.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latin typeface="+mn-lt"/>
              </a:rPr>
              <a:t>Perform: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mn-lt"/>
              </a:rPr>
              <a:t>Divide the Sailors into pairs.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mn-lt"/>
              </a:rPr>
              <a:t>Prompt Sailors to read the questions related to the Understanding Stress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mn-lt"/>
              </a:rPr>
              <a:t>Each pair discusses and writes down their responses.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mn-lt"/>
              </a:rPr>
              <a:t>Emphasize that answers should connect to their personal experiences or work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mn-lt"/>
              </a:rPr>
              <a:t>Bring Sailors back to share their answers.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mn-lt"/>
              </a:rPr>
              <a:t>Select pairs to present their thoughts for each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mn-lt"/>
              </a:rPr>
              <a:t>Encourage others to add additional insights or examples.</a:t>
            </a:r>
          </a:p>
        </p:txBody>
      </p:sp>
      <p:sp>
        <p:nvSpPr>
          <p:cNvPr id="4" name="Slide Number Placeholder 3"/>
          <p:cNvSpPr>
            <a:spLocks noGrp="1"/>
          </p:cNvSpPr>
          <p:nvPr>
            <p:ph type="sldNum" sz="quarter" idx="5"/>
          </p:nvPr>
        </p:nvSpPr>
        <p:spPr/>
        <p:txBody>
          <a:bodyPr/>
          <a:lstStyle/>
          <a:p>
            <a:fld id="{A43DECA1-90B2-4901-9C02-4FB4999FDED7}" type="slidenum">
              <a:rPr lang="en-US" smtClean="0"/>
              <a:t>18</a:t>
            </a:fld>
            <a:endParaRPr lang="en-US"/>
          </a:p>
        </p:txBody>
      </p:sp>
    </p:spTree>
    <p:extLst>
      <p:ext uri="{BB962C8B-B14F-4D97-AF65-F5344CB8AC3E}">
        <p14:creationId xmlns:p14="http://schemas.microsoft.com/office/powerpoint/2010/main" val="2261703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pPr marL="173736" marR="0" indent="-173736">
              <a:lnSpc>
                <a:spcPct val="100000"/>
              </a:lnSpc>
              <a:spcBef>
                <a:spcPts val="0"/>
              </a:spcBef>
              <a:spcAft>
                <a:spcPts val="0"/>
              </a:spcAft>
            </a:pPr>
            <a:r>
              <a:rPr lang="en-US" b="1" kern="100">
                <a:effectLst/>
                <a:latin typeface="+mn-lt"/>
                <a:ea typeface="Calibri" panose="020F0502020204030204" pitchFamily="34" charset="0"/>
                <a:cs typeface="Times New Roman" panose="02020603050405020304" pitchFamily="18" charset="0"/>
              </a:rPr>
              <a:t>Facilitator Actions:</a:t>
            </a:r>
          </a:p>
          <a:p>
            <a:pPr marL="173736" indent="-173736">
              <a:lnSpc>
                <a:spcPct val="100000"/>
              </a:lnSpc>
              <a:spcBef>
                <a:spcPts val="0"/>
              </a:spcBef>
              <a:spcAft>
                <a:spcPts val="0"/>
              </a:spcAft>
              <a:buFont typeface="Arial" panose="020B0604020202020204" pitchFamily="34" charset="0"/>
              <a:buChar char="•"/>
            </a:pPr>
            <a:r>
              <a:rPr lang="en-US" i="1">
                <a:effectLst/>
                <a:latin typeface="+mn-lt"/>
                <a:ea typeface="Calibri" panose="020F0502020204030204" pitchFamily="34" charset="0"/>
                <a:cs typeface="Times New Roman" panose="02020603050405020304" pitchFamily="18" charset="0"/>
              </a:rPr>
              <a:t>Display slide.</a:t>
            </a:r>
          </a:p>
          <a:p>
            <a:pPr marL="173736" indent="-173736">
              <a:lnSpc>
                <a:spcPct val="100000"/>
              </a:lnSpc>
              <a:spcBef>
                <a:spcPts val="0"/>
              </a:spcBef>
              <a:spcAft>
                <a:spcPts val="0"/>
              </a:spcAft>
              <a:buFont typeface="Arial" panose="020B0604020202020204" pitchFamily="34" charset="0"/>
              <a:buChar char="•"/>
            </a:pPr>
            <a:r>
              <a:rPr lang="en-US" i="1">
                <a:effectLst/>
                <a:latin typeface="+mn-lt"/>
                <a:ea typeface="Calibri" panose="020F0502020204030204" pitchFamily="34" charset="0"/>
                <a:cs typeface="Times New Roman" panose="02020603050405020304" pitchFamily="18" charset="0"/>
              </a:rPr>
              <a:t>Review topics discussed and ask if there are any questions.</a:t>
            </a:r>
          </a:p>
          <a:p>
            <a:pPr marL="173736" indent="-173736">
              <a:lnSpc>
                <a:spcPct val="100000"/>
              </a:lnSpc>
              <a:spcBef>
                <a:spcPts val="0"/>
              </a:spcBef>
              <a:spcAft>
                <a:spcPts val="0"/>
              </a:spcAft>
              <a:buFont typeface="Arial" panose="020B0604020202020204" pitchFamily="34" charset="0"/>
              <a:buChar char="•"/>
            </a:pPr>
            <a:r>
              <a:rPr lang="en-US" i="1">
                <a:effectLst/>
                <a:latin typeface="+mn-lt"/>
                <a:ea typeface="Calibri" panose="020F0502020204030204" pitchFamily="34" charset="0"/>
                <a:cs typeface="Times New Roman" panose="02020603050405020304" pitchFamily="18" charset="0"/>
              </a:rPr>
              <a:t>Check Sailor </a:t>
            </a:r>
            <a:r>
              <a:rPr lang="en-US" b="0" i="1" u="none" strike="noStrike" baseline="0">
                <a:latin typeface="+mn-lt"/>
              </a:rPr>
              <a:t>comprehension by providing review questions and/or problems.</a:t>
            </a:r>
          </a:p>
          <a:p>
            <a:pPr marL="173736" indent="-173736">
              <a:lnSpc>
                <a:spcPct val="100000"/>
              </a:lnSpc>
              <a:spcBef>
                <a:spcPts val="0"/>
              </a:spcBef>
              <a:spcAft>
                <a:spcPts val="0"/>
              </a:spcAft>
              <a:buFont typeface="Arial" panose="020B0604020202020204" pitchFamily="34" charset="0"/>
              <a:buChar char="•"/>
            </a:pPr>
            <a:r>
              <a:rPr lang="en-US" b="0" i="1" u="none" strike="noStrike" baseline="0">
                <a:effectLst/>
                <a:latin typeface="+mn-lt"/>
                <a:ea typeface="Calibri" panose="020F0502020204030204" pitchFamily="34" charset="0"/>
                <a:cs typeface="Times New Roman" panose="02020603050405020304" pitchFamily="18" charset="0"/>
              </a:rPr>
              <a:t>Discuss how the call to action supports and encourages Sailors’ post training.</a:t>
            </a:r>
          </a:p>
          <a:p>
            <a:pPr marL="173736" indent="-173736">
              <a:lnSpc>
                <a:spcPct val="100000"/>
              </a:lnSpc>
              <a:spcBef>
                <a:spcPts val="0"/>
              </a:spcBef>
              <a:spcAft>
                <a:spcPts val="0"/>
              </a:spcAft>
              <a:buFont typeface="Arial" panose="020B0604020202020204" pitchFamily="34" charset="0"/>
              <a:buChar char="•"/>
            </a:pPr>
            <a:r>
              <a:rPr lang="en-US" b="0" i="1" u="none" strike="noStrike" baseline="0">
                <a:effectLst/>
                <a:latin typeface="+mn-lt"/>
                <a:ea typeface="Calibri" panose="020F0502020204030204" pitchFamily="34" charset="0"/>
                <a:cs typeface="Times New Roman" panose="02020603050405020304" pitchFamily="18" charset="0"/>
              </a:rPr>
              <a:t>Relate call to action to Warrior Toughness. </a:t>
            </a:r>
            <a:endParaRPr lang="en-US" i="1">
              <a:effectLst/>
              <a:latin typeface="+mn-lt"/>
              <a:ea typeface="Calibri" panose="020F0502020204030204" pitchFamily="34" charset="0"/>
              <a:cs typeface="Times New Roman" panose="02020603050405020304" pitchFamily="18" charset="0"/>
            </a:endParaRPr>
          </a:p>
          <a:p>
            <a:r>
              <a:rPr lang="en-US" b="1">
                <a:latin typeface="+mn-lt"/>
              </a:rPr>
              <a:t>Facilitator Content: </a:t>
            </a:r>
            <a:r>
              <a:rPr lang="en-US" b="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19</a:t>
            </a:fld>
            <a:endParaRPr lang="en-US"/>
          </a:p>
        </p:txBody>
      </p:sp>
    </p:spTree>
    <p:extLst>
      <p:ext uri="{BB962C8B-B14F-4D97-AF65-F5344CB8AC3E}">
        <p14:creationId xmlns:p14="http://schemas.microsoft.com/office/powerpoint/2010/main" val="222151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t>Facilitator Actions:</a:t>
            </a:r>
          </a:p>
          <a:p>
            <a:pPr marL="171450" indent="-171450">
              <a:buFont typeface="Arial" panose="020B0604020202020204" pitchFamily="34" charset="0"/>
              <a:buChar char="•"/>
            </a:pPr>
            <a:r>
              <a:rPr lang="en-US" b="0" i="1"/>
              <a:t>Display slide.</a:t>
            </a:r>
          </a:p>
          <a:p>
            <a:pPr marL="171450" indent="-171450">
              <a:buFont typeface="Arial" panose="020B0604020202020204" pitchFamily="34" charset="0"/>
              <a:buChar char="•"/>
            </a:pPr>
            <a:r>
              <a:rPr lang="en-US" b="0" i="1"/>
              <a:t>Introduce topic.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Let Sailors know that they can leave the discussion if they have to for their own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Ensure that misinformation is corrected immediately. </a:t>
            </a:r>
            <a:endParaRPr lang="en-US" b="0" i="1"/>
          </a:p>
          <a:p>
            <a:pPr marL="171450" indent="-171450">
              <a:buFont typeface="Arial" panose="020B0604020202020204" pitchFamily="34" charset="0"/>
              <a:buChar char="•"/>
            </a:pPr>
            <a:r>
              <a:rPr lang="en-US" i="1"/>
              <a:t>Monitor the discussions of the Sailors throughout the training event.</a:t>
            </a:r>
            <a:endParaRPr lang="en-US" b="0" i="1"/>
          </a:p>
          <a:p>
            <a:r>
              <a:rPr lang="en-US" b="1"/>
              <a:t>Facilitator Content: </a:t>
            </a:r>
            <a:endParaRPr lang="en-US" b="0" i="1">
              <a:latin typeface="+mn-l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mn-lt"/>
                <a:cs typeface="Segoe UI" panose="020B0502040204020203" pitchFamily="34" charset="0"/>
              </a:rPr>
              <a:t>To strengthen Warrior Toughness, </a:t>
            </a:r>
            <a:r>
              <a:rPr lang="en-US">
                <a:effectLst/>
                <a:latin typeface="+mn-lt"/>
                <a:ea typeface="Calibri" panose="020F0502020204030204" pitchFamily="34" charset="0"/>
              </a:rPr>
              <a:t>Sailors will recognize and manage physical and mental responses to challenges and threats, harnessing the positive effects of stress while mitigating the negative effects to enhance resilience and performance</a:t>
            </a:r>
            <a:r>
              <a:rPr lang="en-US" b="0" i="0">
                <a:latin typeface="+mn-lt"/>
                <a:cs typeface="Segoe UI" panose="020B0502040204020203" pitchFamily="34" charset="0"/>
              </a:rPr>
              <a:t>.</a:t>
            </a:r>
            <a:r>
              <a:rPr lang="en-US" b="0" i="0">
                <a:effectLst/>
                <a:latin typeface="+mn-lt"/>
                <a:cs typeface="Segoe UI" panose="020B0502040204020203" pitchFamily="34" charset="0"/>
              </a:rPr>
              <a:t> </a:t>
            </a:r>
            <a:r>
              <a:rPr lang="en-US">
                <a:effectLst/>
                <a:latin typeface="+mn-lt"/>
                <a:ea typeface="Calibri" panose="020F0502020204030204" pitchFamily="34" charset="0"/>
              </a:rPr>
              <a:t>Sailors will learn how to identify stress level, regulate response, and optimize performance in challenging situations.</a:t>
            </a:r>
          </a:p>
        </p:txBody>
      </p:sp>
      <p:sp>
        <p:nvSpPr>
          <p:cNvPr id="4" name="Slide Number Placeholder 3"/>
          <p:cNvSpPr>
            <a:spLocks noGrp="1"/>
          </p:cNvSpPr>
          <p:nvPr>
            <p:ph type="sldNum" sz="quarter" idx="5"/>
          </p:nvPr>
        </p:nvSpPr>
        <p:spPr/>
        <p:txBody>
          <a:bodyPr/>
          <a:lstStyle/>
          <a:p>
            <a:fld id="{A43DECA1-90B2-4901-9C02-4FB4999FDED7}" type="slidenum">
              <a:rPr lang="en-US" smtClean="0"/>
              <a:t>2</a:t>
            </a:fld>
            <a:endParaRPr lang="en-US"/>
          </a:p>
        </p:txBody>
      </p:sp>
    </p:spTree>
    <p:extLst>
      <p:ext uri="{BB962C8B-B14F-4D97-AF65-F5344CB8AC3E}">
        <p14:creationId xmlns:p14="http://schemas.microsoft.com/office/powerpoint/2010/main" val="2437210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latin typeface="+mn-lt"/>
              </a:rPr>
              <a:t>Display slide.</a:t>
            </a:r>
          </a:p>
          <a:p>
            <a:r>
              <a:rPr lang="en-US" b="1">
                <a:latin typeface="+mn-lt"/>
              </a:rPr>
              <a:t>Facilitator Content: </a:t>
            </a:r>
          </a:p>
          <a:p>
            <a:pPr marL="0" indent="0">
              <a:buFont typeface="Arial" panose="020B0604020202020204" pitchFamily="34" charset="0"/>
              <a:buNone/>
            </a:pPr>
            <a:r>
              <a:rPr lang="en-US" b="0" i="1">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kern="1200">
                <a:solidFill>
                  <a:schemeClr val="tx1"/>
                </a:solidFill>
                <a:latin typeface="+mn-lt"/>
                <a:ea typeface="+mn-ea"/>
                <a:cs typeface="+mn-cs"/>
              </a:rPr>
              <a:t>Identify Warrior Toughness QR code.</a:t>
            </a:r>
          </a:p>
        </p:txBody>
      </p:sp>
      <p:sp>
        <p:nvSpPr>
          <p:cNvPr id="4" name="Slide Number Placeholder 3"/>
          <p:cNvSpPr>
            <a:spLocks noGrp="1"/>
          </p:cNvSpPr>
          <p:nvPr>
            <p:ph type="sldNum" sz="quarter" idx="5"/>
          </p:nvPr>
        </p:nvSpPr>
        <p:spPr/>
        <p:txBody>
          <a:bodyPr/>
          <a:lstStyle/>
          <a:p>
            <a:fld id="{A43DECA1-90B2-4901-9C02-4FB4999FDED7}" type="slidenum">
              <a:rPr lang="en-US" smtClean="0"/>
              <a:t>20</a:t>
            </a:fld>
            <a:endParaRPr lang="en-US"/>
          </a:p>
        </p:txBody>
      </p:sp>
    </p:spTree>
    <p:extLst>
      <p:ext uri="{BB962C8B-B14F-4D97-AF65-F5344CB8AC3E}">
        <p14:creationId xmlns:p14="http://schemas.microsoft.com/office/powerpoint/2010/main" val="1962683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664AD-3D22-CA07-1CE8-1338BE72D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40FFF-2D8B-A729-5329-870FAD5878B7}"/>
              </a:ext>
            </a:extLst>
          </p:cNvPr>
          <p:cNvSpPr>
            <a:spLocks noGrp="1" noRot="1" noChangeAspect="1"/>
          </p:cNvSpPr>
          <p:nvPr>
            <p:ph type="sldImg"/>
          </p:nvPr>
        </p:nvSpPr>
        <p:spPr>
          <a:xfrm>
            <a:off x="685800" y="815975"/>
            <a:ext cx="5486400" cy="3086100"/>
          </a:xfrm>
        </p:spPr>
      </p:sp>
      <p:sp>
        <p:nvSpPr>
          <p:cNvPr id="3" name="Notes Placeholder 2">
            <a:extLst>
              <a:ext uri="{FF2B5EF4-FFF2-40B4-BE49-F238E27FC236}">
                <a16:creationId xmlns:a16="http://schemas.microsoft.com/office/drawing/2014/main" id="{1C1ECBD7-38E1-B55B-AC4A-D8F3DE1F9A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latin typeface="+mn-lt"/>
              </a:rPr>
              <a:t>Display slide.</a:t>
            </a:r>
          </a:p>
          <a:p>
            <a:r>
              <a:rPr lang="en-US" b="1">
                <a:latin typeface="+mn-lt"/>
              </a:rPr>
              <a:t>Facilitator Content: </a:t>
            </a:r>
          </a:p>
          <a:p>
            <a:pPr marL="0" indent="0">
              <a:buFont typeface="Arial" panose="020B0604020202020204" pitchFamily="34" charset="0"/>
              <a:buNone/>
            </a:pPr>
            <a:r>
              <a:rPr lang="en-US" b="0" i="1">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kern="1200">
                <a:solidFill>
                  <a:schemeClr val="tx1"/>
                </a:solidFill>
                <a:latin typeface="+mn-lt"/>
                <a:ea typeface="+mn-ea"/>
                <a:cs typeface="+mn-cs"/>
              </a:rPr>
              <a:t>Identify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kern="1200">
                <a:solidFill>
                  <a:schemeClr val="tx1"/>
                </a:solidFill>
                <a:latin typeface="+mn-lt"/>
                <a:ea typeface="+mn-ea"/>
                <a:cs typeface="+mn-cs"/>
              </a:rPr>
              <a:t>Identify resources.</a:t>
            </a:r>
          </a:p>
        </p:txBody>
      </p:sp>
      <p:sp>
        <p:nvSpPr>
          <p:cNvPr id="4" name="Slide Number Placeholder 3">
            <a:extLst>
              <a:ext uri="{FF2B5EF4-FFF2-40B4-BE49-F238E27FC236}">
                <a16:creationId xmlns:a16="http://schemas.microsoft.com/office/drawing/2014/main" id="{C5EB7315-99DE-53DB-0A41-CBC5B3A08594}"/>
              </a:ext>
            </a:extLst>
          </p:cNvPr>
          <p:cNvSpPr>
            <a:spLocks noGrp="1"/>
          </p:cNvSpPr>
          <p:nvPr>
            <p:ph type="sldNum" sz="quarter" idx="5"/>
          </p:nvPr>
        </p:nvSpPr>
        <p:spPr/>
        <p:txBody>
          <a:bodyPr/>
          <a:lstStyle/>
          <a:p>
            <a:fld id="{A43DECA1-90B2-4901-9C02-4FB4999FDED7}" type="slidenum">
              <a:rPr lang="en-US" smtClean="0"/>
              <a:t>21</a:t>
            </a:fld>
            <a:endParaRPr lang="en-US"/>
          </a:p>
        </p:txBody>
      </p:sp>
    </p:spTree>
    <p:extLst>
      <p:ext uri="{BB962C8B-B14F-4D97-AF65-F5344CB8AC3E}">
        <p14:creationId xmlns:p14="http://schemas.microsoft.com/office/powerpoint/2010/main" val="2320442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33B9C-29BE-65C7-E61B-D231E7C01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A05A6-847E-D060-191D-0BB6CF5DEB97}"/>
              </a:ext>
            </a:extLst>
          </p:cNvPr>
          <p:cNvSpPr>
            <a:spLocks noGrp="1" noRot="1" noChangeAspect="1"/>
          </p:cNvSpPr>
          <p:nvPr>
            <p:ph type="sldImg"/>
          </p:nvPr>
        </p:nvSpPr>
        <p:spPr>
          <a:xfrm>
            <a:off x="685800" y="815975"/>
            <a:ext cx="5486400" cy="3086100"/>
          </a:xfrm>
        </p:spPr>
      </p:sp>
      <p:sp>
        <p:nvSpPr>
          <p:cNvPr id="3" name="Notes Placeholder 2">
            <a:extLst>
              <a:ext uri="{FF2B5EF4-FFF2-40B4-BE49-F238E27FC236}">
                <a16:creationId xmlns:a16="http://schemas.microsoft.com/office/drawing/2014/main" id="{1C9FF251-28B2-9D0A-8781-FF4529C96784}"/>
              </a:ext>
            </a:extLst>
          </p:cNvPr>
          <p:cNvSpPr>
            <a:spLocks noGrp="1"/>
          </p:cNvSpPr>
          <p:nvPr>
            <p:ph type="body" idx="1"/>
          </p:nvPr>
        </p:nvSpPr>
        <p:spPr/>
        <p:txBody>
          <a:bodyPr/>
          <a:lstStyle/>
          <a:p>
            <a:pPr marL="173736" marR="0" indent="-173736">
              <a:lnSpc>
                <a:spcPct val="100000"/>
              </a:lnSpc>
              <a:spcBef>
                <a:spcPts val="0"/>
              </a:spcBef>
              <a:spcAft>
                <a:spcPts val="0"/>
              </a:spcAft>
            </a:pPr>
            <a:r>
              <a:rPr lang="en-US" b="1" kern="100">
                <a:effectLst/>
                <a:latin typeface="+mn-lt"/>
                <a:ea typeface="Calibri" panose="020F0502020204030204" pitchFamily="34" charset="0"/>
                <a:cs typeface="Times New Roman" panose="02020603050405020304" pitchFamily="18" charset="0"/>
              </a:rPr>
              <a:t>Facilitator Actions: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latin typeface="+mn-lt"/>
              </a:rPr>
              <a:t>Display slide.</a:t>
            </a:r>
            <a:endParaRPr lang="en-US">
              <a:effectLst/>
              <a:latin typeface="+mn-lt"/>
              <a:ea typeface="Calibri" panose="020F0502020204030204" pitchFamily="34" charset="0"/>
              <a:cs typeface="Times New Roman" panose="02020603050405020304" pitchFamily="18" charset="0"/>
            </a:endParaRPr>
          </a:p>
          <a:p>
            <a:pPr marL="173736" marR="0" lvl="0" indent="-173736" algn="l" defTabSz="914400" rtl="0" eaLnBrk="1" fontAlgn="auto" latinLnBrk="0" hangingPunct="1">
              <a:lnSpc>
                <a:spcPct val="100000"/>
              </a:lnSpc>
              <a:spcBef>
                <a:spcPts val="0"/>
              </a:spcBef>
              <a:spcAft>
                <a:spcPts val="0"/>
              </a:spcAft>
              <a:buClrTx/>
              <a:buSzTx/>
              <a:buFontTx/>
              <a:buNone/>
              <a:tabLst/>
              <a:defRPr/>
            </a:pPr>
            <a:r>
              <a:rPr lang="en-US" b="1">
                <a:latin typeface="+mn-lt"/>
              </a:rPr>
              <a:t>Facilitator Content: </a:t>
            </a:r>
            <a:r>
              <a:rPr lang="en-US" b="0">
                <a:latin typeface="+mn-lt"/>
              </a:rPr>
              <a:t>N/A</a:t>
            </a:r>
          </a:p>
        </p:txBody>
      </p:sp>
      <p:sp>
        <p:nvSpPr>
          <p:cNvPr id="4" name="Slide Number Placeholder 3">
            <a:extLst>
              <a:ext uri="{FF2B5EF4-FFF2-40B4-BE49-F238E27FC236}">
                <a16:creationId xmlns:a16="http://schemas.microsoft.com/office/drawing/2014/main" id="{F26623F0-AE05-9FDF-AE33-42BA729B77BF}"/>
              </a:ext>
            </a:extLst>
          </p:cNvPr>
          <p:cNvSpPr>
            <a:spLocks noGrp="1"/>
          </p:cNvSpPr>
          <p:nvPr>
            <p:ph type="sldNum" sz="quarter" idx="5"/>
          </p:nvPr>
        </p:nvSpPr>
        <p:spPr/>
        <p:txBody>
          <a:bodyPr/>
          <a:lstStyle/>
          <a:p>
            <a:fld id="{A43DECA1-90B2-4901-9C02-4FB4999FDED7}" type="slidenum">
              <a:rPr lang="en-US" smtClean="0"/>
              <a:t>22</a:t>
            </a:fld>
            <a:endParaRPr lang="en-US"/>
          </a:p>
        </p:txBody>
      </p:sp>
    </p:spTree>
    <p:extLst>
      <p:ext uri="{BB962C8B-B14F-4D97-AF65-F5344CB8AC3E}">
        <p14:creationId xmlns:p14="http://schemas.microsoft.com/office/powerpoint/2010/main" val="262157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effectLst/>
                <a:latin typeface="+mn-l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b="0" i="1">
                <a:latin typeface="+mn-lt"/>
              </a:rPr>
              <a:t>Display slide.</a:t>
            </a:r>
          </a:p>
          <a:p>
            <a:pPr marL="171450" indent="-171450">
              <a:buFont typeface="Arial" panose="020B0604020202020204" pitchFamily="34" charset="0"/>
              <a:buChar char="•"/>
            </a:pPr>
            <a:r>
              <a:rPr lang="en-US" i="1">
                <a:latin typeface="+mn-lt"/>
              </a:rPr>
              <a:t>Neither Sailors nor Facilitator should read the objective out loud.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latin typeface="+mn-lt"/>
              </a:rPr>
              <a:t>Facilitator Content: </a:t>
            </a:r>
            <a:r>
              <a:rPr lang="en-US" b="0" i="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3</a:t>
            </a:fld>
            <a:endParaRPr lang="en-US"/>
          </a:p>
        </p:txBody>
      </p:sp>
    </p:spTree>
    <p:extLst>
      <p:ext uri="{BB962C8B-B14F-4D97-AF65-F5344CB8AC3E}">
        <p14:creationId xmlns:p14="http://schemas.microsoft.com/office/powerpoint/2010/main" val="245374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Facilitator Content: </a:t>
            </a:r>
          </a:p>
          <a:p>
            <a:pPr marL="0" indent="0">
              <a:buFont typeface="Arial" panose="020B0604020202020204" pitchFamily="34" charset="0"/>
              <a:buNone/>
            </a:pPr>
            <a:r>
              <a:rPr lang="en-US" b="0" i="1"/>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 is the difference between stress and a stressor?</a:t>
            </a:r>
            <a:endParaRPr lang="en-US" b="0" i="1"/>
          </a:p>
          <a:p>
            <a:pPr marL="173736" indent="-173736">
              <a:buFont typeface="Arial" panose="020B0604020202020204" pitchFamily="34" charset="0"/>
              <a:buChar char="•"/>
            </a:pPr>
            <a:r>
              <a:rPr lang="en-US" b="0" i="0"/>
              <a:t>What stresses you out?</a:t>
            </a:r>
          </a:p>
          <a:p>
            <a:pPr marL="173736" indent="-173736">
              <a:buFont typeface="Arial" panose="020B0604020202020204" pitchFamily="34" charset="0"/>
              <a:buChar char="•"/>
            </a:pPr>
            <a:r>
              <a:rPr lang="en-US" b="0" i="0"/>
              <a:t>How do you know when you are stressed?</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What are some examples of stress?</a:t>
            </a:r>
          </a:p>
          <a:p>
            <a:pPr marL="0" indent="0">
              <a:buFont typeface="Arial" panose="020B0604020202020204" pitchFamily="34" charset="0"/>
              <a:buNone/>
            </a:pPr>
            <a:r>
              <a:rPr lang="en-US" b="0" i="1"/>
              <a:t>Inform: </a:t>
            </a:r>
          </a:p>
          <a:p>
            <a:pPr marL="173736" indent="-173736">
              <a:buFont typeface="Arial" panose="020B0604020202020204" pitchFamily="34" charset="0"/>
              <a:buChar char="•"/>
            </a:pPr>
            <a:r>
              <a:rPr lang="en-US" b="0" i="0"/>
              <a:t>Stress happens to us. Stress is our body's response to a stressor. People react differently to stressors, and not everyone has the same response. Stress is a state of mental or emotional strain, or tension, resulting from demanding circumstances. Stress is associated with an individual’s perception of their ability to handle adverse or demanding circumstances. Stress can have a positive and negative effect on your Mind, Body, Spirit, and social domains.</a:t>
            </a:r>
          </a:p>
          <a:p>
            <a:pPr marL="173736" indent="-173736">
              <a:buFont typeface="Arial" panose="020B0604020202020204" pitchFamily="34" charset="0"/>
              <a:buChar char="•"/>
            </a:pPr>
            <a:r>
              <a:rPr lang="en-US" b="0" i="0"/>
              <a:t>Stressors are events, experiences, or environmental conditions that cause stress in an individual. Events or experiences are perceived as threats or challenges to individuals and can be physical or psychological.</a:t>
            </a:r>
          </a:p>
          <a:p>
            <a:pPr marL="0" indent="0">
              <a:buFont typeface="Arial" panose="020B0604020202020204" pitchFamily="34" charset="0"/>
              <a:buNone/>
            </a:pPr>
            <a:r>
              <a:rPr lang="en-US" b="0" i="1"/>
              <a:t>Discuss:</a:t>
            </a:r>
          </a:p>
          <a:p>
            <a:pPr marL="173736" indent="-173736">
              <a:buFont typeface="Arial" panose="020B0604020202020204" pitchFamily="34" charset="0"/>
              <a:buChar char="•"/>
            </a:pPr>
            <a:r>
              <a:rPr lang="en-US" b="0" i="0"/>
              <a:t>What are some examples of stressors? Answers may include the following:</a:t>
            </a:r>
          </a:p>
          <a:p>
            <a:pPr marL="285750" indent="-137160">
              <a:buFont typeface="Courier New" panose="02070309020205020404" pitchFamily="49" charset="0"/>
              <a:buChar char="o"/>
            </a:pPr>
            <a:r>
              <a:rPr lang="en-US" b="0" i="0"/>
              <a:t>Basic training</a:t>
            </a:r>
          </a:p>
          <a:p>
            <a:pPr marL="283464" indent="-137160">
              <a:buFont typeface="Courier New" panose="02070309020205020404" pitchFamily="49" charset="0"/>
              <a:buChar char="o"/>
            </a:pPr>
            <a:r>
              <a:rPr lang="en-US" b="0" i="0"/>
              <a:t>Field exercises</a:t>
            </a:r>
          </a:p>
          <a:p>
            <a:pPr marL="283464" indent="-137160">
              <a:buFont typeface="Courier New" panose="02070309020205020404" pitchFamily="49" charset="0"/>
              <a:buChar char="o"/>
            </a:pPr>
            <a:r>
              <a:rPr lang="en-US" b="0" i="0"/>
              <a:t>Missions or deployments</a:t>
            </a:r>
          </a:p>
          <a:p>
            <a:pPr marL="283464" indent="-137160">
              <a:buFont typeface="Courier New" panose="02070309020205020404" pitchFamily="49" charset="0"/>
              <a:buChar char="o"/>
            </a:pPr>
            <a:r>
              <a:rPr lang="en-US" b="0" i="0"/>
              <a:t>Training</a:t>
            </a:r>
          </a:p>
          <a:p>
            <a:pPr marL="283464" indent="-137160">
              <a:buFont typeface="Courier New" panose="02070309020205020404" pitchFamily="49" charset="0"/>
              <a:buChar char="o"/>
            </a:pPr>
            <a:r>
              <a:rPr lang="en-US" b="0" i="0"/>
              <a:t>Inspections</a:t>
            </a:r>
          </a:p>
          <a:p>
            <a:pPr marL="283464" indent="-137160">
              <a:buFont typeface="Courier New" panose="02070309020205020404" pitchFamily="49" charset="0"/>
              <a:buChar char="o"/>
            </a:pPr>
            <a:r>
              <a:rPr lang="en-US" b="0" i="0"/>
              <a:t>Work</a:t>
            </a:r>
          </a:p>
          <a:p>
            <a:pPr marL="283464" indent="-137160">
              <a:buFont typeface="Courier New" panose="02070309020205020404" pitchFamily="49" charset="0"/>
              <a:buChar char="o"/>
            </a:pPr>
            <a:r>
              <a:rPr lang="en-US" b="0" i="0"/>
              <a:t>Relationships</a:t>
            </a:r>
          </a:p>
          <a:p>
            <a:pPr marL="283464" indent="-137160">
              <a:buFont typeface="Courier New" panose="02070309020205020404" pitchFamily="49" charset="0"/>
              <a:buChar char="o"/>
            </a:pPr>
            <a:r>
              <a:rPr lang="en-US" b="0" i="0"/>
              <a:t>School</a:t>
            </a:r>
          </a:p>
          <a:p>
            <a:pPr marL="173736" indent="-173736">
              <a:buFont typeface="Arial" panose="020B0604020202020204" pitchFamily="34" charset="0"/>
              <a:buChar char="•"/>
            </a:pPr>
            <a:r>
              <a:rPr lang="en-US" b="0" i="0"/>
              <a:t>Can you think of other examples of military demands?</a:t>
            </a:r>
          </a:p>
          <a:p>
            <a:pPr marL="0" indent="0">
              <a:buFont typeface="Arial" panose="020B0604020202020204" pitchFamily="34" charset="0"/>
              <a:buNone/>
            </a:pPr>
            <a:r>
              <a:rPr lang="en-US" b="0" i="1"/>
              <a:t>Inform: </a:t>
            </a:r>
          </a:p>
          <a:p>
            <a:pPr marL="173736" indent="-173736">
              <a:buFont typeface="Arial" panose="020B0604020202020204" pitchFamily="34" charset="0"/>
              <a:buChar char="•"/>
            </a:pPr>
            <a:r>
              <a:rPr lang="en-US" b="0" i="0"/>
              <a:t>Common environmental conditions include the following:</a:t>
            </a:r>
          </a:p>
          <a:p>
            <a:pPr marL="285750" indent="-137160">
              <a:buFont typeface="Courier New" panose="02070309020205020404" pitchFamily="49" charset="0"/>
              <a:buChar char="o"/>
            </a:pPr>
            <a:r>
              <a:rPr lang="en-US" b="0" i="0"/>
              <a:t>Geographic location</a:t>
            </a:r>
          </a:p>
          <a:p>
            <a:pPr marL="285750" indent="-137160">
              <a:buFont typeface="Courier New" panose="02070309020205020404" pitchFamily="49" charset="0"/>
              <a:buChar char="o"/>
            </a:pPr>
            <a:r>
              <a:rPr lang="en-US" b="0" i="0"/>
              <a:t>Weather</a:t>
            </a:r>
          </a:p>
          <a:p>
            <a:pPr marL="285750" indent="-137160">
              <a:buFont typeface="Courier New" panose="02070309020205020404" pitchFamily="49" charset="0"/>
              <a:buChar char="o"/>
            </a:pPr>
            <a:r>
              <a:rPr lang="en-US" b="0" i="0"/>
              <a:t>Smell</a:t>
            </a:r>
          </a:p>
          <a:p>
            <a:pPr marL="285750" indent="-137160">
              <a:buFont typeface="Courier New" panose="02070309020205020404" pitchFamily="49" charset="0"/>
              <a:buChar char="o"/>
            </a:pPr>
            <a:r>
              <a:rPr lang="en-US" b="0" i="0"/>
              <a:t>Noise</a:t>
            </a:r>
          </a:p>
          <a:p>
            <a:pPr marL="285750" indent="-137160">
              <a:buFont typeface="Courier New" panose="02070309020205020404" pitchFamily="49" charset="0"/>
              <a:buChar char="o"/>
            </a:pPr>
            <a:r>
              <a:rPr lang="en-US" b="0" i="0"/>
              <a:t>Toxins</a:t>
            </a:r>
          </a:p>
          <a:p>
            <a:pPr marL="285750" indent="-137160">
              <a:buFont typeface="Courier New" panose="02070309020205020404" pitchFamily="49" charset="0"/>
              <a:buChar char="o"/>
            </a:pPr>
            <a:r>
              <a:rPr lang="en-US" b="0" i="0"/>
              <a:t>Disease</a:t>
            </a:r>
          </a:p>
          <a:p>
            <a:pPr marL="285750" indent="-137160">
              <a:buFont typeface="Courier New" panose="02070309020205020404" pitchFamily="49" charset="0"/>
              <a:buChar char="o"/>
            </a:pPr>
            <a:r>
              <a:rPr lang="en-US" b="0" i="0"/>
              <a:t>Air pollution</a:t>
            </a:r>
          </a:p>
          <a:p>
            <a:pPr marL="285750" indent="-137160">
              <a:buFont typeface="Courier New" panose="02070309020205020404" pitchFamily="49" charset="0"/>
              <a:buChar char="o"/>
            </a:pPr>
            <a:r>
              <a:rPr lang="en-US" b="0" i="0"/>
              <a:t>Traffic</a:t>
            </a:r>
          </a:p>
          <a:p>
            <a:pPr marL="285750" indent="-137160">
              <a:buFont typeface="Courier New" panose="02070309020205020404" pitchFamily="49" charset="0"/>
              <a:buChar char="o"/>
            </a:pPr>
            <a:r>
              <a:rPr lang="en-US" b="0" i="0"/>
              <a:t>Catastrophic events</a:t>
            </a:r>
          </a:p>
        </p:txBody>
      </p:sp>
      <p:sp>
        <p:nvSpPr>
          <p:cNvPr id="4" name="Slide Number Placeholder 3"/>
          <p:cNvSpPr>
            <a:spLocks noGrp="1"/>
          </p:cNvSpPr>
          <p:nvPr>
            <p:ph type="sldNum" sz="quarter" idx="5"/>
          </p:nvPr>
        </p:nvSpPr>
        <p:spPr/>
        <p:txBody>
          <a:bodyPr/>
          <a:lstStyle/>
          <a:p>
            <a:fld id="{A43DECA1-90B2-4901-9C02-4FB4999FDED7}" type="slidenum">
              <a:rPr lang="en-US" smtClean="0"/>
              <a:t>4</a:t>
            </a:fld>
            <a:endParaRPr lang="en-US"/>
          </a:p>
        </p:txBody>
      </p:sp>
    </p:spTree>
    <p:extLst>
      <p:ext uri="{BB962C8B-B14F-4D97-AF65-F5344CB8AC3E}">
        <p14:creationId xmlns:p14="http://schemas.microsoft.com/office/powerpoint/2010/main" val="387669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Inform: </a:t>
            </a:r>
          </a:p>
          <a:p>
            <a:pPr marL="173736" indent="-173736">
              <a:buFont typeface="Arial" panose="020B0604020202020204" pitchFamily="34" charset="0"/>
              <a:buChar char="•"/>
            </a:pPr>
            <a:r>
              <a:rPr lang="en-US" b="0" i="0">
                <a:latin typeface="+mn-lt"/>
              </a:rPr>
              <a:t>The mind and body are deeply connected. What happens in our brain can directly impact our physical state. For instance, different emotions trigger distinct physical responses, which can be detected throughout the body.</a:t>
            </a:r>
            <a:endParaRPr lang="en-US" kern="100">
              <a:effectLst/>
              <a:latin typeface="+mn-lt"/>
              <a:ea typeface="Calibri" panose="020F0502020204030204" pitchFamily="34" charset="0"/>
              <a:cs typeface="Calibri" panose="020F0502020204030204" pitchFamily="34" charset="0"/>
            </a:endParaRPr>
          </a:p>
          <a:p>
            <a:pPr marL="173736" indent="-173736">
              <a:lnSpc>
                <a:spcPct val="107000"/>
              </a:lnSpc>
              <a:buFont typeface="Arial" panose="020B0604020202020204" pitchFamily="34" charset="0"/>
              <a:buChar char="•"/>
            </a:pPr>
            <a:r>
              <a:rPr lang="en-US"/>
              <a:t>The amygdala is the part of our brain responsible for triggering the fight, flight, or freeze response during stress, which helps us react quickly to perceived threats.</a:t>
            </a:r>
          </a:p>
          <a:p>
            <a:pPr>
              <a:lnSpc>
                <a:spcPct val="107000"/>
              </a:lnSpc>
            </a:pPr>
            <a:r>
              <a:rPr lang="en-US" i="1"/>
              <a:t>Discuss:</a:t>
            </a:r>
          </a:p>
          <a:p>
            <a:pPr marL="173736" indent="-173736">
              <a:buFont typeface="Arial" panose="020B0604020202020204" pitchFamily="34" charset="0"/>
              <a:buChar char="•"/>
            </a:pPr>
            <a:r>
              <a:rPr lang="en-US"/>
              <a:t>What does the amygdala do in a stressful situation?</a:t>
            </a:r>
          </a:p>
          <a:p>
            <a:pPr marL="0" marR="0">
              <a:lnSpc>
                <a:spcPct val="107000"/>
              </a:lnSpc>
              <a:spcBef>
                <a:spcPts val="0"/>
              </a:spcBef>
              <a:spcAft>
                <a:spcPts val="0"/>
              </a:spcAft>
            </a:pPr>
            <a:r>
              <a:rPr lang="en-US" i="1" kern="100">
                <a:effectLst/>
                <a:latin typeface="+mn-lt"/>
                <a:ea typeface="Calibri" panose="020F0502020204030204" pitchFamily="34" charset="0"/>
                <a:cs typeface="Calibri" panose="020F0502020204030204" pitchFamily="34" charset="0"/>
              </a:rPr>
              <a:t>Inform: </a:t>
            </a:r>
            <a:endParaRPr lang="en-US" kern="100">
              <a:effectLst/>
              <a:latin typeface="+mn-lt"/>
              <a:ea typeface="Calibri" panose="020F0502020204030204" pitchFamily="34" charset="0"/>
              <a:cs typeface="Times New Roman" panose="02020603050405020304" pitchFamily="18" charset="0"/>
            </a:endParaRPr>
          </a:p>
          <a:p>
            <a:pPr marL="173736" marR="0" indent="-173736">
              <a:lnSpc>
                <a:spcPct val="107000"/>
              </a:lnSpc>
              <a:spcBef>
                <a:spcPts val="0"/>
              </a:spcBef>
              <a:buFont typeface="Arial" panose="020B0604020202020204" pitchFamily="34" charset="0"/>
              <a:buChar char="•"/>
            </a:pPr>
            <a:r>
              <a:rPr lang="en-US" kern="100">
                <a:effectLst/>
                <a:latin typeface="+mn-lt"/>
                <a:ea typeface="Calibri" panose="020F0502020204030204" pitchFamily="34" charset="0"/>
                <a:cs typeface="Calibri" panose="020F0502020204030204" pitchFamily="34" charset="0"/>
              </a:rPr>
              <a:t>When a stressful situation arises, the amygdala, which is the part of the brain that processes emotions, takes over control, bypassing the frontal lobes. The frontal lobes are the part of the brain responsible for rational thinking and decision-making.</a:t>
            </a:r>
            <a:endParaRPr lang="en-US" kern="100">
              <a:effectLst/>
              <a:latin typeface="+mn-lt"/>
              <a:ea typeface="Calibri" panose="020F0502020204030204" pitchFamily="34" charset="0"/>
              <a:cs typeface="Times New Roman" panose="02020603050405020304" pitchFamily="18" charset="0"/>
            </a:endParaRPr>
          </a:p>
          <a:p>
            <a:pPr marL="173736" marR="0" indent="-173736">
              <a:lnSpc>
                <a:spcPct val="107000"/>
              </a:lnSpc>
              <a:spcBef>
                <a:spcPts val="0"/>
              </a:spcBef>
              <a:buFont typeface="Arial" panose="020B0604020202020204" pitchFamily="34" charset="0"/>
              <a:buChar char="•"/>
            </a:pPr>
            <a:r>
              <a:rPr lang="en-US" kern="100">
                <a:effectLst/>
                <a:latin typeface="+mn-lt"/>
                <a:ea typeface="Calibri" panose="020F0502020204030204" pitchFamily="34" charset="0"/>
                <a:cs typeface="Calibri" panose="020F0502020204030204" pitchFamily="34" charset="0"/>
              </a:rPr>
              <a:t>With the frontal lobes bypassed, the amygdala activates the fight-or-flight response. As a result, you may find it difficult to think clearly, make rational decisions, or control your actions.</a:t>
            </a:r>
            <a:endParaRPr lang="en-US" kern="100">
              <a:effectLst/>
              <a:latin typeface="+mn-lt"/>
              <a:ea typeface="Calibri" panose="020F0502020204030204" pitchFamily="34" charset="0"/>
              <a:cs typeface="Times New Roman" panose="02020603050405020304" pitchFamily="18" charset="0"/>
            </a:endParaRPr>
          </a:p>
          <a:p>
            <a:pPr marL="173736" marR="0" indent="-173736">
              <a:lnSpc>
                <a:spcPct val="107000"/>
              </a:lnSpc>
              <a:spcBef>
                <a:spcPts val="0"/>
              </a:spcBef>
              <a:buFont typeface="Arial" panose="020B0604020202020204" pitchFamily="34" charset="0"/>
              <a:buChar char="•"/>
            </a:pPr>
            <a:r>
              <a:rPr lang="en-US" kern="100">
                <a:effectLst/>
                <a:latin typeface="+mn-lt"/>
                <a:ea typeface="Calibri" panose="020F0502020204030204" pitchFamily="34" charset="0"/>
                <a:cs typeface="Calibri" panose="020F0502020204030204" pitchFamily="34" charset="0"/>
              </a:rPr>
              <a:t>The stress response is an automatic physiological reaction that occurs in response to a perceived threat, preparing the mind and body to deal with the danger.</a:t>
            </a:r>
            <a:endParaRPr lang="en-US" kern="100">
              <a:effectLst/>
              <a:latin typeface="+mn-lt"/>
              <a:ea typeface="Calibri" panose="020F0502020204030204" pitchFamily="34" charset="0"/>
              <a:cs typeface="Times New Roman" panose="02020603050405020304" pitchFamily="18" charset="0"/>
            </a:endParaRPr>
          </a:p>
          <a:p>
            <a:pPr marL="173736" marR="0" indent="-173736">
              <a:lnSpc>
                <a:spcPct val="107000"/>
              </a:lnSpc>
              <a:spcBef>
                <a:spcPts val="0"/>
              </a:spcBef>
              <a:buFont typeface="Arial" panose="020B0604020202020204" pitchFamily="34" charset="0"/>
              <a:buChar char="•"/>
            </a:pPr>
            <a:r>
              <a:rPr lang="en-US" kern="100">
                <a:effectLst/>
                <a:latin typeface="+mn-lt"/>
                <a:ea typeface="Calibri" panose="020F0502020204030204" pitchFamily="34" charset="0"/>
                <a:cs typeface="Calibri" panose="020F0502020204030204" pitchFamily="34" charset="0"/>
              </a:rPr>
              <a:t>When this response works properly, it keeps you focused, energetic, and alert, potentially saving your life in an emergency.</a:t>
            </a:r>
            <a:endParaRPr lang="en-US" kern="100">
              <a:effectLst/>
              <a:latin typeface="+mn-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43DECA1-90B2-4901-9C02-4FB4999FDED7}" type="slidenum">
              <a:rPr lang="en-US" smtClean="0"/>
              <a:t>5</a:t>
            </a:fld>
            <a:endParaRPr lang="en-US"/>
          </a:p>
        </p:txBody>
      </p:sp>
    </p:spTree>
    <p:extLst>
      <p:ext uri="{BB962C8B-B14F-4D97-AF65-F5344CB8AC3E}">
        <p14:creationId xmlns:p14="http://schemas.microsoft.com/office/powerpoint/2010/main" val="228311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Inform: </a:t>
            </a:r>
          </a:p>
          <a:p>
            <a:pPr marL="173736" indent="-173736">
              <a:buFont typeface="Arial" panose="020B0604020202020204" pitchFamily="34" charset="0"/>
              <a:buChar char="•"/>
            </a:pPr>
            <a:r>
              <a:rPr lang="en-US" b="0" i="0">
                <a:latin typeface="+mn-lt"/>
              </a:rPr>
              <a:t>The frontal cortex is the most advanced part of our brain and the last to fully mature. The frontal cortex helps us with critical thinking, decision-making, and self-control.</a:t>
            </a:r>
          </a:p>
          <a:p>
            <a:pPr marL="173736" indent="-173736">
              <a:buFont typeface="Arial" panose="020B0604020202020204" pitchFamily="34" charset="0"/>
              <a:buChar char="•"/>
            </a:pPr>
            <a:r>
              <a:rPr lang="en-US" b="0" i="0">
                <a:latin typeface="+mn-lt"/>
              </a:rPr>
              <a:t>The frontal cortex plays a crucial role in helping us understand what is really happening and directs our behavior accordingly. For example, the frontal cortex can realize that the loud booms you hear come from ceremonial cannons and are not a threat. Similarly, it can recognize that while jumping out of an airplane is inherently dangerous, staying calm and focused is the best way to ensure survival, rather than activating a fight-or-flight response.</a:t>
            </a:r>
          </a:p>
          <a:p>
            <a:pPr marL="173736" indent="-173736">
              <a:buFont typeface="Arial" panose="020B0604020202020204" pitchFamily="34" charset="0"/>
              <a:buChar char="•"/>
            </a:pPr>
            <a:r>
              <a:rPr lang="en-US" b="0" i="0">
                <a:latin typeface="+mn-lt"/>
              </a:rPr>
              <a:t>The goal of Warrior Toughness is to improve the function of the frontal cortex so that we can perform effectively in high-pressure situations. Through consistent training, we can sharpen the frontal cortex to become faster and stronger when it matters most.</a:t>
            </a:r>
          </a:p>
          <a:p>
            <a:pPr marL="173736" indent="-173736">
              <a:buFont typeface="Arial" panose="020B0604020202020204" pitchFamily="34" charset="0"/>
              <a:buChar char="•"/>
            </a:pPr>
            <a:r>
              <a:rPr lang="en-US" b="0" i="0">
                <a:latin typeface="+mn-lt"/>
              </a:rPr>
              <a:t>By strengthening the frontal cortex, we can override the automatic amygdala responses when needed, allowing for calmer, deliberate action in stressful or dangerous situations. This is the essence of training in Warrior Toughness; to prepare you to perform at your best when it truly counts.</a:t>
            </a:r>
          </a:p>
        </p:txBody>
      </p:sp>
      <p:sp>
        <p:nvSpPr>
          <p:cNvPr id="4" name="Slide Number Placeholder 3"/>
          <p:cNvSpPr>
            <a:spLocks noGrp="1"/>
          </p:cNvSpPr>
          <p:nvPr>
            <p:ph type="sldNum" sz="quarter" idx="5"/>
          </p:nvPr>
        </p:nvSpPr>
        <p:spPr/>
        <p:txBody>
          <a:bodyPr/>
          <a:lstStyle/>
          <a:p>
            <a:fld id="{A43DECA1-90B2-4901-9C02-4FB4999FDED7}" type="slidenum">
              <a:rPr lang="en-US" smtClean="0"/>
              <a:t>6</a:t>
            </a:fld>
            <a:endParaRPr lang="en-US"/>
          </a:p>
        </p:txBody>
      </p:sp>
    </p:spTree>
    <p:extLst>
      <p:ext uri="{BB962C8B-B14F-4D97-AF65-F5344CB8AC3E}">
        <p14:creationId xmlns:p14="http://schemas.microsoft.com/office/powerpoint/2010/main" val="3092565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t>Facilitator Actions:</a:t>
            </a:r>
          </a:p>
          <a:p>
            <a:pPr marL="171450" indent="-171450">
              <a:buFont typeface="Arial" panose="020B0604020202020204" pitchFamily="34" charset="0"/>
              <a:buChar char="•"/>
            </a:pPr>
            <a:r>
              <a:rPr lang="en-US" b="0" i="1"/>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Monitor </a:t>
            </a:r>
            <a:r>
              <a:rPr lang="en-US" i="1">
                <a:effectLst/>
                <a:ea typeface="Calibri" panose="020F0502020204030204" pitchFamily="34" charset="0"/>
                <a:cs typeface="Times New Roman" panose="02020603050405020304" pitchFamily="18" charset="0"/>
              </a:rPr>
              <a:t>the discussions of the Sailors. </a:t>
            </a:r>
          </a:p>
          <a:p>
            <a:r>
              <a:rPr lang="en-US" b="1"/>
              <a:t>Facilitator Content: </a:t>
            </a:r>
          </a:p>
          <a:p>
            <a:pPr marL="0" indent="0">
              <a:buFont typeface="Arial" panose="020B0604020202020204" pitchFamily="34" charset="0"/>
              <a:buNone/>
            </a:pPr>
            <a:r>
              <a:rPr lang="en-US" b="0" i="1"/>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Why is a maximum heart rate undesirable in stressful situations?</a:t>
            </a:r>
            <a:endParaRPr lang="en-US" b="0" i="1"/>
          </a:p>
          <a:p>
            <a:pPr marL="0" indent="0">
              <a:buFont typeface="Arial" panose="020B0604020202020204" pitchFamily="34" charset="0"/>
              <a:buNone/>
            </a:pPr>
            <a:r>
              <a:rPr lang="en-US" b="0" i="1"/>
              <a:t>Inform: </a:t>
            </a:r>
          </a:p>
          <a:p>
            <a:pPr marL="173736" indent="-173736">
              <a:buFont typeface="Arial" panose="020B0604020202020204" pitchFamily="34" charset="0"/>
              <a:buChar char="•"/>
            </a:pPr>
            <a:r>
              <a:rPr lang="en-US" b="0" i="0"/>
              <a:t>A low heart rate is ideal for situations where calm, focused attention is required, especially in scenarios where movement is not necessary. For example, individuals working in the Combat Information Center (CIC), or those manning the Public Address (PA) system, need to remain steady and composed under pressure without the need for physical action.</a:t>
            </a:r>
          </a:p>
          <a:p>
            <a:pPr marL="173736" indent="-173736">
              <a:buFont typeface="Arial" panose="020B0604020202020204" pitchFamily="34" charset="0"/>
              <a:buChar char="•"/>
            </a:pPr>
            <a:r>
              <a:rPr lang="en-US" b="0" i="0"/>
              <a:t>A slightly elevated heart rate is more appropriate for fight-or-flight situations where physical action is required. This can include the following tasks:</a:t>
            </a:r>
          </a:p>
          <a:p>
            <a:pPr marL="285750" indent="-137160">
              <a:buFont typeface="Courier New" panose="02070309020205020404" pitchFamily="49" charset="0"/>
              <a:buChar char="o"/>
            </a:pPr>
            <a:r>
              <a:rPr lang="en-US" b="0" i="0"/>
              <a:t>Bracing for shock</a:t>
            </a:r>
          </a:p>
          <a:p>
            <a:pPr marL="285750" indent="-137160">
              <a:buFont typeface="Courier New" panose="02070309020205020404" pitchFamily="49" charset="0"/>
              <a:buChar char="o"/>
            </a:pPr>
            <a:r>
              <a:rPr lang="en-US" b="0" i="0"/>
              <a:t>Running to your battle station</a:t>
            </a:r>
          </a:p>
          <a:p>
            <a:pPr marL="285750" indent="-137160">
              <a:buFont typeface="Courier New" panose="02070309020205020404" pitchFamily="49" charset="0"/>
              <a:buChar char="o"/>
            </a:pPr>
            <a:r>
              <a:rPr lang="en-US" b="0" i="0"/>
              <a:t>Quickly refueling aircraft and loading munitions</a:t>
            </a:r>
          </a:p>
          <a:p>
            <a:pPr marL="285750" indent="-137160">
              <a:buFont typeface="Courier New" panose="02070309020205020404" pitchFamily="49" charset="0"/>
              <a:buChar char="o"/>
            </a:pPr>
            <a:r>
              <a:rPr lang="en-US" b="0" i="0"/>
              <a:t>Fighting fires or conducting damage control</a:t>
            </a:r>
          </a:p>
          <a:p>
            <a:pPr marL="173736" indent="-173736">
              <a:buFont typeface="Arial" panose="020B0604020202020204" pitchFamily="34" charset="0"/>
              <a:buChar char="•"/>
            </a:pPr>
            <a:r>
              <a:rPr lang="en-US" b="0" i="0"/>
              <a:t>This elevated state is similar to the feeling of an adrenaline rush, which prepares the body for swift physical movement. However, at this level, fine motor skills such as typing, or speaking eloquently, may be hindered as the body prioritizes larger muscle groups for physical tasks.</a:t>
            </a:r>
          </a:p>
          <a:p>
            <a:pPr marL="173736" indent="-173736">
              <a:buFont typeface="Arial" panose="020B0604020202020204" pitchFamily="34" charset="0"/>
              <a:buChar char="•"/>
            </a:pPr>
            <a:r>
              <a:rPr lang="en-US" b="0" i="0"/>
              <a:t>A maximum heart rate is undesirable in stressful situations primarily because it impacts our ability to think clearly and act rationally. When the heart rate gets too high, the brain’s cognitive functions are compromised, which leads to:</a:t>
            </a:r>
          </a:p>
          <a:p>
            <a:pPr marL="285750" indent="-137160">
              <a:buFont typeface="Courier New" panose="02070309020205020404" pitchFamily="49" charset="0"/>
              <a:buChar char="o"/>
            </a:pPr>
            <a:r>
              <a:rPr lang="en-US" b="0" i="0"/>
              <a:t>Reduced decision-making capacity</a:t>
            </a:r>
          </a:p>
          <a:p>
            <a:pPr marL="285750" indent="-137160">
              <a:buFont typeface="Courier New" panose="02070309020205020404" pitchFamily="49" charset="0"/>
              <a:buChar char="o"/>
            </a:pPr>
            <a:r>
              <a:rPr lang="en-US" b="0" i="0"/>
              <a:t>Impaired judgment</a:t>
            </a:r>
          </a:p>
          <a:p>
            <a:pPr marL="285750" indent="-137160">
              <a:buFont typeface="Courier New" panose="02070309020205020404" pitchFamily="49" charset="0"/>
              <a:buChar char="o"/>
            </a:pPr>
            <a:r>
              <a:rPr lang="en-US" b="0" i="0"/>
              <a:t>Inability to process multiple stimuli</a:t>
            </a:r>
          </a:p>
          <a:p>
            <a:pPr marL="173736" indent="-173736">
              <a:buFont typeface="Arial" panose="020B0604020202020204" pitchFamily="34" charset="0"/>
              <a:buChar char="•"/>
            </a:pPr>
            <a:r>
              <a:rPr lang="en-US" b="0" i="0"/>
              <a:t>It is essential to keep stress levels and heart rate at an optimal range to balance focus and awareness, ensuring you can still think critically and act effectively under pressure.</a:t>
            </a:r>
          </a:p>
          <a:p>
            <a:endParaRPr lang="en-US"/>
          </a:p>
        </p:txBody>
      </p:sp>
      <p:sp>
        <p:nvSpPr>
          <p:cNvPr id="4" name="Slide Number Placeholder 3"/>
          <p:cNvSpPr>
            <a:spLocks noGrp="1"/>
          </p:cNvSpPr>
          <p:nvPr>
            <p:ph type="sldNum" sz="quarter" idx="5"/>
          </p:nvPr>
        </p:nvSpPr>
        <p:spPr/>
        <p:txBody>
          <a:bodyPr/>
          <a:lstStyle/>
          <a:p>
            <a:fld id="{A43DECA1-90B2-4901-9C02-4FB4999FDED7}" type="slidenum">
              <a:rPr lang="en-US" smtClean="0"/>
              <a:t>7</a:t>
            </a:fld>
            <a:endParaRPr lang="en-US"/>
          </a:p>
        </p:txBody>
      </p:sp>
    </p:spTree>
    <p:extLst>
      <p:ext uri="{BB962C8B-B14F-4D97-AF65-F5344CB8AC3E}">
        <p14:creationId xmlns:p14="http://schemas.microsoft.com/office/powerpoint/2010/main" val="325690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Inform: </a:t>
            </a:r>
          </a:p>
          <a:p>
            <a:pPr marL="173736" indent="-173736">
              <a:buFont typeface="Arial" panose="020B0604020202020204" pitchFamily="34" charset="0"/>
              <a:buChar char="•"/>
            </a:pPr>
            <a:r>
              <a:rPr lang="en-US" b="0" i="0">
                <a:latin typeface="+mn-lt"/>
              </a:rPr>
              <a:t>In high-stress, life-or-death situations, some bodily functions may go crazy. It is important to understand that this is normal and part of the body's automatic stress response.</a:t>
            </a:r>
          </a:p>
          <a:p>
            <a:pPr marL="173736" indent="-173736">
              <a:buFont typeface="Arial" panose="020B0604020202020204" pitchFamily="34" charset="0"/>
              <a:buChar char="•"/>
            </a:pPr>
            <a:r>
              <a:rPr lang="en-US" b="0" i="0">
                <a:latin typeface="+mn-lt"/>
              </a:rPr>
              <a:t>Loss of digestive control, such as spontaneous urination or defecation, is quite common in high-stress environments. Many veterans report only becoming aware they had soiled themselves after a firefight or other intense experience.</a:t>
            </a:r>
          </a:p>
          <a:p>
            <a:pPr marL="173736" indent="-173736">
              <a:buFont typeface="Arial" panose="020B0604020202020204" pitchFamily="34" charset="0"/>
              <a:buChar char="•"/>
            </a:pPr>
            <a:r>
              <a:rPr lang="en-US" b="0" i="0">
                <a:latin typeface="+mn-lt"/>
              </a:rPr>
              <a:t>It is natural to experience these responses, as long as you can regain your composure and continue to perform your duties. The body’s priority is survival, and warriors who trust in their training can often maintain composure and focus even in these stressful situations.</a:t>
            </a:r>
          </a:p>
          <a:p>
            <a:pPr marL="173736" indent="-173736">
              <a:buFont typeface="Arial" panose="020B0604020202020204" pitchFamily="34" charset="0"/>
              <a:buChar char="•"/>
            </a:pPr>
            <a:r>
              <a:rPr lang="en-US" b="0" i="0">
                <a:latin typeface="+mn-lt"/>
              </a:rPr>
              <a:t>Why do these responses happen? These reactions are part of the mind-body connection that kicks in when preparing your body for survival.</a:t>
            </a:r>
          </a:p>
          <a:p>
            <a:pPr marL="173736" indent="-173736">
              <a:buFont typeface="Arial" panose="020B0604020202020204" pitchFamily="34" charset="0"/>
              <a:buChar char="•"/>
            </a:pPr>
            <a:r>
              <a:rPr lang="en-US" b="0" i="0">
                <a:latin typeface="+mn-lt"/>
              </a:rPr>
              <a:t>The body prioritizes the following systems needed for fighting or running:</a:t>
            </a:r>
          </a:p>
          <a:p>
            <a:pPr marL="285750" indent="-137160">
              <a:buFont typeface="Courier New" panose="02070309020205020404" pitchFamily="49" charset="0"/>
              <a:buChar char="o"/>
            </a:pPr>
            <a:r>
              <a:rPr lang="en-US" b="0" i="0">
                <a:latin typeface="+mn-lt"/>
              </a:rPr>
              <a:t>Increased respiration brings more oxygen into the bloodstream.</a:t>
            </a:r>
          </a:p>
          <a:p>
            <a:pPr marL="285750" indent="-137160">
              <a:buFont typeface="Courier New" panose="02070309020205020404" pitchFamily="49" charset="0"/>
              <a:buChar char="o"/>
            </a:pPr>
            <a:r>
              <a:rPr lang="en-US" b="0" i="0">
                <a:latin typeface="+mn-lt"/>
              </a:rPr>
              <a:t>An elevated heart rate pumps blood quickly to major muscles.</a:t>
            </a:r>
          </a:p>
          <a:p>
            <a:pPr marL="285750" indent="-137160">
              <a:buFont typeface="Courier New" panose="02070309020205020404" pitchFamily="49" charset="0"/>
              <a:buChar char="o"/>
            </a:pPr>
            <a:r>
              <a:rPr lang="en-US" b="0" i="0">
                <a:latin typeface="+mn-lt"/>
              </a:rPr>
              <a:t>Blood is diverted to large muscle groups (e.g., legs, arms) necessary for running, fighting, or physical defense.</a:t>
            </a:r>
          </a:p>
          <a:p>
            <a:pPr marL="173736" indent="-173736">
              <a:buFont typeface="Arial" panose="020B0604020202020204" pitchFamily="34" charset="0"/>
              <a:buChar char="•"/>
            </a:pPr>
            <a:r>
              <a:rPr lang="en-US" b="0" i="0">
                <a:latin typeface="+mn-lt"/>
              </a:rPr>
              <a:t>At the same time, less essential functions, like fine motor skills and the digestive tract, are deprioritized. This explains why tasks like precise hand movements such as typing, or maintaining control over digestion, may become difficult. It is also why people often experience nausea or the feeling of being scared stiff.</a:t>
            </a:r>
          </a:p>
          <a:p>
            <a:pPr marL="173736" indent="-173736">
              <a:buFont typeface="Arial" panose="020B0604020202020204" pitchFamily="34" charset="0"/>
              <a:buChar char="•"/>
            </a:pPr>
            <a:r>
              <a:rPr lang="en-US" b="0" i="0">
                <a:latin typeface="+mn-lt"/>
              </a:rPr>
              <a:t>Understanding how the body responds under stress helps demystify these involuntary reactions. By keeping yourself composed and focusing on your training, you can manage these natural physiological responses and continue performing your duties effectively.</a:t>
            </a:r>
          </a:p>
          <a:p>
            <a:pPr marL="173736" indent="-173736">
              <a:buFont typeface="Arial" panose="020B0604020202020204" pitchFamily="34" charset="0"/>
              <a:buChar char="•"/>
            </a:pPr>
            <a:r>
              <a:rPr lang="en-US" b="0" i="0">
                <a:latin typeface="+mn-lt"/>
              </a:rPr>
              <a:t>We can adjust our stress response to meet current day stressors by practicing the following:</a:t>
            </a:r>
          </a:p>
          <a:p>
            <a:pPr marL="285750" indent="-137160">
              <a:buFont typeface="Courier New" panose="02070309020205020404" pitchFamily="49" charset="0"/>
              <a:buChar char="o"/>
            </a:pPr>
            <a:r>
              <a:rPr lang="en-US" b="0" i="0">
                <a:latin typeface="+mn-lt"/>
              </a:rPr>
              <a:t>Recalibration</a:t>
            </a:r>
          </a:p>
          <a:p>
            <a:pPr marL="285750" indent="-137160">
              <a:buFont typeface="Courier New" panose="02070309020205020404" pitchFamily="49" charset="0"/>
              <a:buChar char="o"/>
            </a:pPr>
            <a:r>
              <a:rPr lang="en-US" b="0" i="0">
                <a:latin typeface="+mn-lt"/>
              </a:rPr>
              <a:t>Energy management</a:t>
            </a:r>
          </a:p>
          <a:p>
            <a:pPr marL="285750" indent="-137160">
              <a:buFont typeface="Courier New" panose="02070309020205020404" pitchFamily="49" charset="0"/>
              <a:buChar char="o"/>
            </a:pPr>
            <a:r>
              <a:rPr lang="en-US" b="0" i="0">
                <a:latin typeface="+mn-lt"/>
              </a:rPr>
              <a:t>Mindfulness</a:t>
            </a:r>
          </a:p>
          <a:p>
            <a:pPr marL="285750" indent="-137160">
              <a:buFont typeface="Courier New" panose="02070309020205020404" pitchFamily="49" charset="0"/>
              <a:buChar char="o"/>
            </a:pPr>
            <a:r>
              <a:rPr lang="en-US" b="0" i="0">
                <a:latin typeface="+mn-lt"/>
              </a:rPr>
              <a:t>Performance statements</a:t>
            </a:r>
          </a:p>
          <a:p>
            <a:pPr marL="285750" indent="-137160">
              <a:buFont typeface="Courier New" panose="02070309020205020404" pitchFamily="49" charset="0"/>
              <a:buChar char="o"/>
            </a:pPr>
            <a:r>
              <a:rPr lang="en-US" b="0" i="0">
                <a:latin typeface="+mn-lt"/>
              </a:rPr>
              <a:t>Emotional reappraisal</a:t>
            </a:r>
            <a:endParaRPr lang="en-US" i="0"/>
          </a:p>
        </p:txBody>
      </p:sp>
      <p:sp>
        <p:nvSpPr>
          <p:cNvPr id="4" name="Slide Number Placeholder 3"/>
          <p:cNvSpPr>
            <a:spLocks noGrp="1"/>
          </p:cNvSpPr>
          <p:nvPr>
            <p:ph type="sldNum" sz="quarter" idx="5"/>
          </p:nvPr>
        </p:nvSpPr>
        <p:spPr/>
        <p:txBody>
          <a:bodyPr/>
          <a:lstStyle/>
          <a:p>
            <a:fld id="{A43DECA1-90B2-4901-9C02-4FB4999FDED7}" type="slidenum">
              <a:rPr lang="en-US" smtClean="0"/>
              <a:t>8</a:t>
            </a:fld>
            <a:endParaRPr lang="en-US"/>
          </a:p>
        </p:txBody>
      </p:sp>
    </p:spTree>
    <p:extLst>
      <p:ext uri="{BB962C8B-B14F-4D97-AF65-F5344CB8AC3E}">
        <p14:creationId xmlns:p14="http://schemas.microsoft.com/office/powerpoint/2010/main" val="348299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5975"/>
            <a:ext cx="5486400" cy="3086100"/>
          </a:xfrm>
        </p:spPr>
      </p:sp>
      <p:sp>
        <p:nvSpPr>
          <p:cNvPr id="3" name="Notes Placeholder 2"/>
          <p:cNvSpPr>
            <a:spLocks noGrp="1"/>
          </p:cNvSpPr>
          <p:nvPr>
            <p:ph type="body" idx="1"/>
          </p:nvPr>
        </p:nvSpPr>
        <p:spPr/>
        <p:txBody>
          <a:bodyPr/>
          <a:lstStyle/>
          <a:p>
            <a:r>
              <a:rPr lang="en-US" b="1">
                <a:latin typeface="+mn-lt"/>
              </a:rPr>
              <a:t>Facilitator Actions:</a:t>
            </a:r>
          </a:p>
          <a:p>
            <a:pPr marL="171450" indent="-171450">
              <a:buFont typeface="Arial" panose="020B0604020202020204" pitchFamily="34" charset="0"/>
              <a:buChar char="•"/>
            </a:pPr>
            <a:r>
              <a:rPr lang="en-US"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mn-lt"/>
              </a:rPr>
              <a:t>Monitor </a:t>
            </a:r>
            <a:r>
              <a:rPr lang="en-US" i="1">
                <a:effectLst/>
                <a:latin typeface="+mn-lt"/>
                <a:ea typeface="Calibri" panose="020F0502020204030204" pitchFamily="34" charset="0"/>
                <a:cs typeface="Times New Roman" panose="02020603050405020304" pitchFamily="18" charset="0"/>
              </a:rPr>
              <a:t>the discussions of the Sailors. </a:t>
            </a:r>
          </a:p>
          <a:p>
            <a:r>
              <a:rPr lang="en-US" b="1">
                <a:latin typeface="+mn-lt"/>
              </a:rPr>
              <a:t>Facilitator Content: </a:t>
            </a:r>
          </a:p>
          <a:p>
            <a:pPr marL="0" indent="0">
              <a:buFont typeface="Arial" panose="020B0604020202020204" pitchFamily="34" charset="0"/>
              <a:buNone/>
            </a:pPr>
            <a:r>
              <a:rPr lang="en-US" b="0" i="1">
                <a:latin typeface="+mn-lt"/>
              </a:rPr>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 are examples of stress injuries?</a:t>
            </a:r>
            <a:endParaRPr lang="en-US" b="0" i="1">
              <a:latin typeface="+mn-lt"/>
            </a:endParaRPr>
          </a:p>
          <a:p>
            <a:pPr marL="0" indent="0">
              <a:buFont typeface="Arial" panose="020B0604020202020204" pitchFamily="34" charset="0"/>
              <a:buNone/>
            </a:pPr>
            <a:r>
              <a:rPr lang="en-US" b="0" i="1">
                <a:latin typeface="+mn-lt"/>
              </a:rPr>
              <a:t>Inform: </a:t>
            </a:r>
          </a:p>
          <a:p>
            <a:pPr marL="173736" indent="-173736">
              <a:buFont typeface="Arial" panose="020B0604020202020204" pitchFamily="34" charset="0"/>
              <a:buChar char="•"/>
            </a:pPr>
            <a:r>
              <a:rPr lang="en-US" b="0" i="0">
                <a:latin typeface="+mn-lt"/>
              </a:rPr>
              <a:t>Stress injuries arise from various harmful exposures that can negatively impact a Sailor’s mental and emotional health. While trauma is a well-known cause, there are other significant factors that contribute to a stress injury. It is essential for leaders and peers to recognize these subtle stressors and not focus solely on major traumatic events. </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1" i="0">
                <a:latin typeface="+mn-lt"/>
              </a:rPr>
              <a:t>Wear and Tear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latin typeface="+mn-lt"/>
              </a:rPr>
              <a:t>Wear and Tear is defined as prolonged exposure to stress, often due to a lack of sufficient sleep, rest, and restoration, and can lead to mental and physical fatigue. This can be from both operational and non-operational stressors. Over time, fatigue weakens the body’s ability to cope with stress, leading to burnout and reduced performance.</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0" i="0">
                <a:latin typeface="+mn-lt"/>
              </a:rPr>
              <a:t>Examples of Wear and Tear include the following:</a:t>
            </a:r>
          </a:p>
          <a:p>
            <a:pPr marL="173736" indent="-173736">
              <a:buFont typeface="Arial" panose="020B0604020202020204" pitchFamily="34" charset="0"/>
              <a:buNone/>
            </a:pPr>
            <a:r>
              <a:rPr lang="en-US" b="0" i="0">
                <a:latin typeface="+mn-lt"/>
              </a:rPr>
              <a:t>•	Accumulation of fatigue due to extended work hours or high operational tempo</a:t>
            </a:r>
          </a:p>
          <a:p>
            <a:pPr marL="173736" indent="-173736">
              <a:buFont typeface="Arial" panose="020B0604020202020204" pitchFamily="34" charset="0"/>
              <a:buNone/>
            </a:pPr>
            <a:r>
              <a:rPr lang="en-US" b="0" i="0">
                <a:latin typeface="+mn-lt"/>
              </a:rPr>
              <a:t>•	Non-operational stress, such as lack of downtime, insufficient sleep, or chronic overwork</a:t>
            </a:r>
          </a:p>
          <a:p>
            <a:pPr marL="173736" indent="-173736">
              <a:buFont typeface="Arial" panose="020B0604020202020204" pitchFamily="34" charset="0"/>
              <a:buNone/>
            </a:pPr>
            <a:endParaRPr lang="en-US" b="0" i="1">
              <a:latin typeface="+mn-lt"/>
            </a:endParaRPr>
          </a:p>
          <a:p>
            <a:pPr marL="0" indent="0">
              <a:buFont typeface="Arial" panose="020B0604020202020204" pitchFamily="34" charset="0"/>
              <a:buNone/>
            </a:pPr>
            <a:r>
              <a:rPr lang="en-US" b="1" i="0">
                <a:latin typeface="+mn-lt"/>
              </a:rPr>
              <a:t>Inner Conflict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latin typeface="+mn-lt"/>
              </a:rPr>
              <a:t>Inner Conflict occurs when an individual’s moral or ethical beliefs conflict with their actions or decisions. It can arise from situations where they feel they acted against their values or were unable to prevent harm. Moral injuries can deeply affect a Sailor’s sense of self, leading to guilt, shame, and a breakdown in their ability to cope.</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0" i="0">
                <a:latin typeface="+mn-lt"/>
              </a:rPr>
              <a:t>Examples of Inner Conflict include the following:</a:t>
            </a:r>
          </a:p>
          <a:p>
            <a:pPr marL="173736" indent="-173736">
              <a:buFont typeface="Arial" panose="020B0604020202020204" pitchFamily="34" charset="0"/>
              <a:buNone/>
            </a:pPr>
            <a:r>
              <a:rPr lang="en-US" b="0" i="0">
                <a:latin typeface="+mn-lt"/>
              </a:rPr>
              <a:t>•	Taking action outside of the rules of engagement</a:t>
            </a:r>
          </a:p>
          <a:p>
            <a:pPr marL="173736" indent="-173736">
              <a:buFont typeface="Arial" panose="020B0604020202020204" pitchFamily="34" charset="0"/>
              <a:buNone/>
            </a:pPr>
            <a:r>
              <a:rPr lang="en-US" b="0" i="0">
                <a:latin typeface="+mn-lt"/>
              </a:rPr>
              <a:t>•	Feeling responsible for harm caused to innocent life</a:t>
            </a:r>
          </a:p>
          <a:p>
            <a:pPr marL="173736" indent="-173736">
              <a:buFont typeface="Arial" panose="020B0604020202020204" pitchFamily="34" charset="0"/>
              <a:buNone/>
            </a:pPr>
            <a:r>
              <a:rPr lang="en-US" b="0" i="0">
                <a:latin typeface="+mn-lt"/>
              </a:rPr>
              <a:t>•	Experiencing survivor’s guilt</a:t>
            </a:r>
          </a:p>
          <a:p>
            <a:pPr marL="173736" indent="-173736">
              <a:buFont typeface="Arial" panose="020B0604020202020204" pitchFamily="34" charset="0"/>
              <a:buNone/>
            </a:pPr>
            <a:endParaRPr lang="en-US" b="0" i="0">
              <a:latin typeface="+mn-lt"/>
            </a:endParaRPr>
          </a:p>
          <a:p>
            <a:pPr marL="0" indent="0">
              <a:buFont typeface="Arial" panose="020B0604020202020204" pitchFamily="34" charset="0"/>
              <a:buNone/>
            </a:pPr>
            <a:r>
              <a:rPr lang="en-US" b="1" i="0">
                <a:latin typeface="+mn-lt"/>
              </a:rPr>
              <a:t>Loss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latin typeface="+mn-lt"/>
              </a:rPr>
              <a:t>Loss is a stress injury related to grief or the emotional pain that comes from losing someone close, such as a comrade, leader, or another individual you care about. Loss does not have to be a death but could also be the loss of a sense of identity, loss of a job or position, or loss of opportunity. Loss can lead to feelings of emptiness, isolation, and disconnection, which significantly impacts emotional well-being.</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0" i="0">
                <a:latin typeface="+mn-lt"/>
              </a:rPr>
              <a:t>Examples of Loss include the following:</a:t>
            </a:r>
          </a:p>
          <a:p>
            <a:pPr marL="173736" indent="-173736">
              <a:buFont typeface="Arial" panose="020B0604020202020204" pitchFamily="34" charset="0"/>
              <a:buChar char="•"/>
            </a:pPr>
            <a:r>
              <a:rPr lang="en-US" b="0" i="0">
                <a:latin typeface="+mn-lt"/>
              </a:rPr>
              <a:t>Grief over the death of close comrades during operations</a:t>
            </a:r>
          </a:p>
          <a:p>
            <a:pPr marL="173736" indent="-173736">
              <a:buFont typeface="Arial" panose="020B0604020202020204" pitchFamily="34" charset="0"/>
              <a:buChar char="•"/>
            </a:pPr>
            <a:r>
              <a:rPr lang="en-US" b="0" i="0">
                <a:latin typeface="+mn-lt"/>
              </a:rPr>
              <a:t>Loss of relationships with friends or family due to deployment, relocation, or other military duties</a:t>
            </a:r>
          </a:p>
          <a:p>
            <a:pPr marL="173736" indent="-173736">
              <a:buFont typeface="Arial" panose="020B0604020202020204" pitchFamily="34" charset="0"/>
              <a:buNone/>
            </a:pPr>
            <a:endParaRPr lang="en-US" b="0" i="0">
              <a:latin typeface="+mn-lt"/>
            </a:endParaRPr>
          </a:p>
          <a:p>
            <a:pPr marL="0" indent="0">
              <a:buFont typeface="Arial" panose="020B0604020202020204" pitchFamily="34" charset="0"/>
              <a:buNone/>
            </a:pPr>
            <a:r>
              <a:rPr lang="en-US" b="1" i="0">
                <a:latin typeface="+mn-lt"/>
              </a:rPr>
              <a:t>Life Threat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latin typeface="+mn-lt"/>
              </a:rPr>
              <a:t>Life Threat is a source of stress injury that arises from exposure to life-threatening situations that provoke feelings of terror, horror, or helplessness. Life-threatening situations can cause long-term psychological trauma, including post-traumatic stress and heightened anxiety.</a:t>
            </a:r>
          </a:p>
          <a:p>
            <a:pPr marL="0" indent="0">
              <a:buFont typeface="Arial" panose="020B0604020202020204" pitchFamily="34" charset="0"/>
              <a:buNone/>
            </a:pPr>
            <a:endParaRPr lang="en-US" b="0" i="0">
              <a:latin typeface="+mn-lt"/>
            </a:endParaRPr>
          </a:p>
          <a:p>
            <a:pPr marL="0" indent="0">
              <a:buFont typeface="Arial" panose="020B0604020202020204" pitchFamily="34" charset="0"/>
              <a:buNone/>
            </a:pPr>
            <a:r>
              <a:rPr lang="en-US" b="0" i="0">
                <a:latin typeface="+mn-lt"/>
              </a:rPr>
              <a:t>Examples of Life Threat include the following:</a:t>
            </a:r>
          </a:p>
          <a:p>
            <a:pPr marL="173736" indent="-173736">
              <a:buFont typeface="Arial" panose="020B0604020202020204" pitchFamily="34" charset="0"/>
              <a:buNone/>
            </a:pPr>
            <a:r>
              <a:rPr lang="en-US" b="0" i="0">
                <a:latin typeface="+mn-lt"/>
              </a:rPr>
              <a:t>•	Witnessing death or injury during combat or operations</a:t>
            </a:r>
          </a:p>
          <a:p>
            <a:pPr marL="173736" indent="-173736">
              <a:buFont typeface="Arial" panose="020B0604020202020204" pitchFamily="34" charset="0"/>
              <a:buNone/>
            </a:pPr>
            <a:r>
              <a:rPr lang="en-US" b="0" i="0">
                <a:latin typeface="+mn-lt"/>
              </a:rPr>
              <a:t>•	Experiencing helplessness in the face of traumatic events</a:t>
            </a:r>
          </a:p>
          <a:p>
            <a:pPr marL="173736" indent="-173736">
              <a:buFont typeface="Arial" panose="020B0604020202020204" pitchFamily="34" charset="0"/>
              <a:buNone/>
            </a:pPr>
            <a:r>
              <a:rPr lang="en-US" b="0" i="0">
                <a:latin typeface="+mn-lt"/>
              </a:rPr>
              <a:t>•	Being involved in or witnessing a traumatic life event</a:t>
            </a:r>
          </a:p>
          <a:p>
            <a:pPr marL="173736" indent="-173736">
              <a:buFont typeface="Arial" panose="020B0604020202020204" pitchFamily="34" charset="0"/>
              <a:buNone/>
            </a:pPr>
            <a:endParaRPr lang="en-US" b="0" i="0">
              <a:latin typeface="+mn-lt"/>
            </a:endParaRPr>
          </a:p>
          <a:p>
            <a:pPr marL="0" indent="0">
              <a:buFont typeface="Arial" panose="020B0604020202020204" pitchFamily="34" charset="0"/>
              <a:buNone/>
            </a:pPr>
            <a:r>
              <a:rPr lang="en-US" b="0" i="0">
                <a:latin typeface="+mn-lt"/>
              </a:rPr>
              <a:t>Each of these sources of stress injury can deeply affect Sailors in different ways. It is important for leaders and peers to recognize these diverse stressors and not just focus on overt trauma. By understanding the full scope of stress injuries, we can better support individuals in addressing and mitigating their effects, ensuring recovery and resilience.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43DECA1-90B2-4901-9C02-4FB4999FDED7}" type="slidenum">
              <a:rPr lang="en-US" smtClean="0"/>
              <a:t>9</a:t>
            </a:fld>
            <a:endParaRPr lang="en-US"/>
          </a:p>
        </p:txBody>
      </p:sp>
    </p:spTree>
    <p:extLst>
      <p:ext uri="{BB962C8B-B14F-4D97-AF65-F5344CB8AC3E}">
        <p14:creationId xmlns:p14="http://schemas.microsoft.com/office/powerpoint/2010/main" val="490028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B7F8-24F2-FA3D-2201-19E5DAF87981}"/>
              </a:ext>
            </a:extLst>
          </p:cNvPr>
          <p:cNvSpPr>
            <a:spLocks noGrp="1"/>
          </p:cNvSpPr>
          <p:nvPr>
            <p:ph type="ctrTitle"/>
          </p:nvPr>
        </p:nvSpPr>
        <p:spPr>
          <a:xfrm>
            <a:off x="1524000" y="1734533"/>
            <a:ext cx="9144000" cy="1275809"/>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49EE99D-1DB7-C040-2AFE-5A32C9621FC7}"/>
              </a:ext>
            </a:extLst>
          </p:cNvPr>
          <p:cNvSpPr>
            <a:spLocks noGrp="1"/>
          </p:cNvSpPr>
          <p:nvPr>
            <p:ph type="subTitle" idx="1"/>
          </p:nvPr>
        </p:nvSpPr>
        <p:spPr>
          <a:xfrm>
            <a:off x="1524000" y="3270578"/>
            <a:ext cx="9144000" cy="69658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E536AE-0213-19E4-1998-22C169BFE46B}"/>
              </a:ext>
            </a:extLst>
          </p:cNvPr>
          <p:cNvSpPr>
            <a:spLocks noGrp="1"/>
          </p:cNvSpPr>
          <p:nvPr>
            <p:ph type="dt" sz="half" idx="10"/>
          </p:nvPr>
        </p:nvSpPr>
        <p:spPr>
          <a:xfrm>
            <a:off x="503208" y="6356350"/>
            <a:ext cx="2534732" cy="365125"/>
          </a:xfrm>
        </p:spPr>
        <p:txBody>
          <a:bodyPr/>
          <a:lstStyle/>
          <a:p>
            <a:fld id="{48062B08-1F95-4EBF-A02A-A8D0DD1F0E47}" type="datetime1">
              <a:rPr lang="en-US" smtClean="0"/>
              <a:t>4/16/2026</a:t>
            </a:fld>
            <a:endParaRPr lang="en-US"/>
          </a:p>
        </p:txBody>
      </p:sp>
      <p:sp>
        <p:nvSpPr>
          <p:cNvPr id="5" name="Footer Placeholder 4">
            <a:extLst>
              <a:ext uri="{FF2B5EF4-FFF2-40B4-BE49-F238E27FC236}">
                <a16:creationId xmlns:a16="http://schemas.microsoft.com/office/drawing/2014/main" id="{09910E1E-E666-9A1F-B100-3EC87805226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DAF31B29-9E73-0C85-6709-A4A3487C1F38}"/>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a:p>
        </p:txBody>
      </p:sp>
      <p:pic>
        <p:nvPicPr>
          <p:cNvPr id="17" name="Picture 16">
            <a:extLst>
              <a:ext uri="{FF2B5EF4-FFF2-40B4-BE49-F238E27FC236}">
                <a16:creationId xmlns:a16="http://schemas.microsoft.com/office/drawing/2014/main" id="{FD74C54B-3CB2-9359-CDB3-F8CD37250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13" name="Text Placeholder 12">
            <a:extLst>
              <a:ext uri="{FF2B5EF4-FFF2-40B4-BE49-F238E27FC236}">
                <a16:creationId xmlns:a16="http://schemas.microsoft.com/office/drawing/2014/main" id="{8E9804DD-7122-ECFD-E2E6-38343EC4A8B1}"/>
              </a:ext>
            </a:extLst>
          </p:cNvPr>
          <p:cNvSpPr>
            <a:spLocks noGrp="1"/>
          </p:cNvSpPr>
          <p:nvPr>
            <p:ph type="body" sz="quarter" idx="13" hasCustomPrompt="1"/>
          </p:nvPr>
        </p:nvSpPr>
        <p:spPr>
          <a:xfrm>
            <a:off x="1524000" y="4252913"/>
            <a:ext cx="9144000" cy="492125"/>
          </a:xfrm>
        </p:spPr>
        <p:txBody>
          <a:bodyPr/>
          <a:lstStyle>
            <a:lvl1pPr marL="0" indent="0" algn="ctr">
              <a:buNone/>
              <a:defRPr/>
            </a:lvl1pPr>
          </a:lstStyle>
          <a:p>
            <a:pPr lvl="0"/>
            <a:r>
              <a:rPr lang="en-US"/>
              <a:t>Click to add Course Title</a:t>
            </a:r>
          </a:p>
        </p:txBody>
      </p:sp>
      <p:sp>
        <p:nvSpPr>
          <p:cNvPr id="7" name="Text Placeholder 8">
            <a:extLst>
              <a:ext uri="{FF2B5EF4-FFF2-40B4-BE49-F238E27FC236}">
                <a16:creationId xmlns:a16="http://schemas.microsoft.com/office/drawing/2014/main" id="{B3982900-99AE-FCFF-49F0-6B0F3AB438D0}"/>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412477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Graphics No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1700783"/>
            <a:ext cx="3200400" cy="4342829"/>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1700783"/>
            <a:ext cx="3200400" cy="4342829"/>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1700783"/>
            <a:ext cx="3200400" cy="4342829"/>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91064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8" name="Media Placeholder 7">
            <a:extLst>
              <a:ext uri="{FF2B5EF4-FFF2-40B4-BE49-F238E27FC236}">
                <a16:creationId xmlns:a16="http://schemas.microsoft.com/office/drawing/2014/main" id="{C6D96EF3-8C15-D59C-CBDE-19980807B41A}"/>
              </a:ext>
            </a:extLst>
          </p:cNvPr>
          <p:cNvSpPr>
            <a:spLocks noGrp="1"/>
          </p:cNvSpPr>
          <p:nvPr>
            <p:ph type="media" sz="quarter" idx="13" hasCustomPrompt="1"/>
          </p:nvPr>
        </p:nvSpPr>
        <p:spPr>
          <a:xfrm>
            <a:off x="2072740" y="1700784"/>
            <a:ext cx="8046520" cy="4241800"/>
          </a:xfrm>
        </p:spPr>
        <p:txBody>
          <a:bodyPr/>
          <a:lstStyle>
            <a:lvl1pPr>
              <a:defRPr/>
            </a:lvl1pPr>
          </a:lstStyle>
          <a:p>
            <a:r>
              <a:rPr lang="en-US"/>
              <a:t>Click to add video</a:t>
            </a:r>
          </a:p>
        </p:txBody>
      </p:sp>
      <p:sp>
        <p:nvSpPr>
          <p:cNvPr id="10" name="Text Placeholder 8">
            <a:extLst>
              <a:ext uri="{FF2B5EF4-FFF2-40B4-BE49-F238E27FC236}">
                <a16:creationId xmlns:a16="http://schemas.microsoft.com/office/drawing/2014/main" id="{AE134B67-E4D2-7F7C-D753-379456E4DE9A}"/>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6" name="Text Placeholder 10">
            <a:extLst>
              <a:ext uri="{FF2B5EF4-FFF2-40B4-BE49-F238E27FC236}">
                <a16:creationId xmlns:a16="http://schemas.microsoft.com/office/drawing/2014/main" id="{B4B946DB-39C4-DC22-B907-9AA0B3B3BE91}"/>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61879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38912" y="1700784"/>
            <a:ext cx="11162581" cy="813291"/>
          </a:xfrm>
        </p:spPr>
        <p:txBody>
          <a:bodyPr anchor="t" anchorCtr="0">
            <a:normAutofit/>
          </a:bodyPr>
          <a:lstStyle>
            <a:lvl1pPr>
              <a:defRPr sz="2800"/>
            </a:lvl1pPr>
          </a:lstStyle>
          <a:p>
            <a:r>
              <a:rPr lang="en-US"/>
              <a:t>Click to add Call to Action</a:t>
            </a:r>
            <a:br>
              <a:rPr lang="en-US"/>
            </a:br>
            <a:endParaRPr lang="en-US"/>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17584" y="6356350"/>
            <a:ext cx="2520355" cy="365125"/>
          </a:xfrm>
        </p:spPr>
        <p:txBody>
          <a:bodyPr/>
          <a:lstStyle/>
          <a:p>
            <a:fld id="{86A641FD-2D0D-42AF-A033-C006991A1213}" type="datetime1">
              <a:rPr lang="en-US" smtClean="0"/>
              <a:t>4/16/2026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5E2E3D4E-97E5-1B13-8813-02F39CC40577}"/>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7" name="Picture Placeholder 11">
            <a:extLst>
              <a:ext uri="{FF2B5EF4-FFF2-40B4-BE49-F238E27FC236}">
                <a16:creationId xmlns:a16="http://schemas.microsoft.com/office/drawing/2014/main" id="{FE8CEA96-6EA9-AC78-37FC-914779762163}"/>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Tree>
    <p:extLst>
      <p:ext uri="{BB962C8B-B14F-4D97-AF65-F5344CB8AC3E}">
        <p14:creationId xmlns:p14="http://schemas.microsoft.com/office/powerpoint/2010/main" val="100399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00330" y="6356350"/>
            <a:ext cx="2537609" cy="365125"/>
          </a:xfrm>
        </p:spPr>
        <p:txBody>
          <a:bodyPr/>
          <a:lstStyle/>
          <a:p>
            <a:fld id="{86A641FD-2D0D-42AF-A033-C006991A1213}" type="datetime1">
              <a:rPr lang="en-US" smtClean="0"/>
              <a:t>4/16/2026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a:p>
        </p:txBody>
      </p:sp>
      <p:sp>
        <p:nvSpPr>
          <p:cNvPr id="7" name="Text Placeholder 6">
            <a:extLst>
              <a:ext uri="{FF2B5EF4-FFF2-40B4-BE49-F238E27FC236}">
                <a16:creationId xmlns:a16="http://schemas.microsoft.com/office/drawing/2014/main" id="{540A92CF-027B-E2F9-B212-483FF9F063C9}"/>
              </a:ext>
            </a:extLst>
          </p:cNvPr>
          <p:cNvSpPr>
            <a:spLocks noGrp="1"/>
          </p:cNvSpPr>
          <p:nvPr>
            <p:ph type="body" sz="quarter" idx="13" hasCustomPrompt="1"/>
          </p:nvPr>
        </p:nvSpPr>
        <p:spPr>
          <a:xfrm>
            <a:off x="438912" y="1700784"/>
            <a:ext cx="11188461" cy="4155267"/>
          </a:xfrm>
        </p:spPr>
        <p:txBody>
          <a:bodyPr/>
          <a:lstStyle>
            <a:lvl1pPr marL="0" indent="0">
              <a:buNone/>
              <a:defRPr/>
            </a:lvl1pPr>
          </a:lstStyle>
          <a:p>
            <a:pPr lvl="0"/>
            <a:r>
              <a:rPr lang="en-US"/>
              <a:t>Click to add text</a:t>
            </a:r>
          </a:p>
        </p:txBody>
      </p:sp>
      <p:sp>
        <p:nvSpPr>
          <p:cNvPr id="8" name="Text Placeholder 8">
            <a:extLst>
              <a:ext uri="{FF2B5EF4-FFF2-40B4-BE49-F238E27FC236}">
                <a16:creationId xmlns:a16="http://schemas.microsoft.com/office/drawing/2014/main" id="{5B987354-9164-BF35-3BF7-05DF697B175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2882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22526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 Slide">
    <p:spTree>
      <p:nvGrpSpPr>
        <p:cNvPr id="1" name=""/>
        <p:cNvGrpSpPr/>
        <p:nvPr/>
      </p:nvGrpSpPr>
      <p:grpSpPr>
        <a:xfrm>
          <a:off x="0" y="0"/>
          <a:ext cx="0" cy="0"/>
          <a:chOff x="0" y="0"/>
          <a:chExt cx="0" cy="0"/>
        </a:xfrm>
      </p:grpSpPr>
      <p:sp>
        <p:nvSpPr>
          <p:cNvPr id="30" name="Topic 1 Text Shape">
            <a:extLst>
              <a:ext uri="{FF2B5EF4-FFF2-40B4-BE49-F238E27FC236}">
                <a16:creationId xmlns:a16="http://schemas.microsoft.com/office/drawing/2014/main" id="{E0E95CB6-8BBD-EB24-3B8C-A2DED7231CDA}"/>
              </a:ext>
            </a:extLst>
          </p:cNvPr>
          <p:cNvSpPr/>
          <p:nvPr userDrawn="1"/>
        </p:nvSpPr>
        <p:spPr>
          <a:xfrm rot="10800000">
            <a:off x="3582573"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1" name="Topic 1 Text Shape">
            <a:extLst>
              <a:ext uri="{FF2B5EF4-FFF2-40B4-BE49-F238E27FC236}">
                <a16:creationId xmlns:a16="http://schemas.microsoft.com/office/drawing/2014/main" id="{03D95950-76FC-13B5-5CCF-44D7BF475BB0}"/>
              </a:ext>
            </a:extLst>
          </p:cNvPr>
          <p:cNvSpPr/>
          <p:nvPr userDrawn="1"/>
        </p:nvSpPr>
        <p:spPr>
          <a:xfrm rot="10800000">
            <a:off x="6459187"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Topic 1 Text Shape">
            <a:extLst>
              <a:ext uri="{FF2B5EF4-FFF2-40B4-BE49-F238E27FC236}">
                <a16:creationId xmlns:a16="http://schemas.microsoft.com/office/drawing/2014/main" id="{01539D46-0C25-474D-6A76-7D86AD57DCD6}"/>
              </a:ext>
            </a:extLst>
          </p:cNvPr>
          <p:cNvSpPr/>
          <p:nvPr userDrawn="1"/>
        </p:nvSpPr>
        <p:spPr>
          <a:xfrm rot="10800000">
            <a:off x="933614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6" name="Topic 1 Text Shape">
            <a:extLst>
              <a:ext uri="{FF2B5EF4-FFF2-40B4-BE49-F238E27FC236}">
                <a16:creationId xmlns:a16="http://schemas.microsoft.com/office/drawing/2014/main" id="{60A27703-7D7C-C726-7C7A-A983481A4563}"/>
              </a:ext>
            </a:extLst>
          </p:cNvPr>
          <p:cNvSpPr/>
          <p:nvPr userDrawn="1"/>
        </p:nvSpPr>
        <p:spPr>
          <a:xfrm rot="10800000">
            <a:off x="72500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84672" y="6356350"/>
            <a:ext cx="2553267"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10" name="Topic 1 Text">
            <a:extLst>
              <a:ext uri="{FF2B5EF4-FFF2-40B4-BE49-F238E27FC236}">
                <a16:creationId xmlns:a16="http://schemas.microsoft.com/office/drawing/2014/main" id="{0106E8F6-82B2-CA87-4C8F-099CAC827876}"/>
              </a:ext>
            </a:extLst>
          </p:cNvPr>
          <p:cNvSpPr>
            <a:spLocks noGrp="1"/>
          </p:cNvSpPr>
          <p:nvPr>
            <p:ph type="body" sz="quarter" idx="14" hasCustomPrompt="1"/>
          </p:nvPr>
        </p:nvSpPr>
        <p:spPr>
          <a:xfrm>
            <a:off x="825057"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24" name="Stem Text">
            <a:extLst>
              <a:ext uri="{FF2B5EF4-FFF2-40B4-BE49-F238E27FC236}">
                <a16:creationId xmlns:a16="http://schemas.microsoft.com/office/drawing/2014/main" id="{4EAAB4F3-894C-FD65-B95F-E5C9992DE902}"/>
              </a:ext>
            </a:extLst>
          </p:cNvPr>
          <p:cNvSpPr>
            <a:spLocks noGrp="1"/>
          </p:cNvSpPr>
          <p:nvPr>
            <p:ph sz="quarter" idx="21" hasCustomPrompt="1"/>
          </p:nvPr>
        </p:nvSpPr>
        <p:spPr>
          <a:xfrm>
            <a:off x="438912" y="1700784"/>
            <a:ext cx="11218779" cy="455795"/>
          </a:xfrm>
        </p:spPr>
        <p:txBody>
          <a:bodyPr/>
          <a:lstStyle>
            <a:lvl1pPr marL="0" indent="0">
              <a:buNone/>
              <a:defRPr/>
            </a:lvl1pPr>
          </a:lstStyle>
          <a:p>
            <a:pPr lvl="0"/>
            <a:r>
              <a:rPr lang="en-US"/>
              <a:t>Click to add text</a:t>
            </a:r>
          </a:p>
        </p:txBody>
      </p:sp>
      <p:sp>
        <p:nvSpPr>
          <p:cNvPr id="26" name="Hexagon 25">
            <a:extLst>
              <a:ext uri="{FF2B5EF4-FFF2-40B4-BE49-F238E27FC236}">
                <a16:creationId xmlns:a16="http://schemas.microsoft.com/office/drawing/2014/main" id="{8064E31C-644A-51BE-55DC-8838F553D7BD}"/>
              </a:ext>
            </a:extLst>
          </p:cNvPr>
          <p:cNvSpPr/>
          <p:nvPr userDrawn="1"/>
        </p:nvSpPr>
        <p:spPr>
          <a:xfrm>
            <a:off x="484673"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Topic 1 Title" hidden="1">
            <a:extLst>
              <a:ext uri="{FF2B5EF4-FFF2-40B4-BE49-F238E27FC236}">
                <a16:creationId xmlns:a16="http://schemas.microsoft.com/office/drawing/2014/main" id="{A3A1B08F-7E9C-8C80-528B-B178038A8FB7}"/>
              </a:ext>
            </a:extLst>
          </p:cNvPr>
          <p:cNvSpPr>
            <a:spLocks noGrp="1"/>
          </p:cNvSpPr>
          <p:nvPr>
            <p:ph type="body" sz="quarter" idx="13" hasCustomPrompt="1"/>
          </p:nvPr>
        </p:nvSpPr>
        <p:spPr>
          <a:xfrm>
            <a:off x="720413"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27" name="Hexagon 26">
            <a:extLst>
              <a:ext uri="{FF2B5EF4-FFF2-40B4-BE49-F238E27FC236}">
                <a16:creationId xmlns:a16="http://schemas.microsoft.com/office/drawing/2014/main" id="{559BCBA2-4A15-16FA-4EFB-128743312844}"/>
              </a:ext>
            </a:extLst>
          </p:cNvPr>
          <p:cNvSpPr/>
          <p:nvPr userDrawn="1"/>
        </p:nvSpPr>
        <p:spPr>
          <a:xfrm>
            <a:off x="3342240"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8" name="Hexagon 27">
            <a:extLst>
              <a:ext uri="{FF2B5EF4-FFF2-40B4-BE49-F238E27FC236}">
                <a16:creationId xmlns:a16="http://schemas.microsoft.com/office/drawing/2014/main" id="{AC543571-D5CF-6659-5A8A-8ACDC038A9A3}"/>
              </a:ext>
            </a:extLst>
          </p:cNvPr>
          <p:cNvSpPr/>
          <p:nvPr userDrawn="1"/>
        </p:nvSpPr>
        <p:spPr>
          <a:xfrm>
            <a:off x="6218855"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Hexagon 28">
            <a:extLst>
              <a:ext uri="{FF2B5EF4-FFF2-40B4-BE49-F238E27FC236}">
                <a16:creationId xmlns:a16="http://schemas.microsoft.com/office/drawing/2014/main" id="{1B9CE568-96E9-DBAA-6E53-0CD6E4AF9995}"/>
              </a:ext>
            </a:extLst>
          </p:cNvPr>
          <p:cNvSpPr/>
          <p:nvPr userDrawn="1"/>
        </p:nvSpPr>
        <p:spPr>
          <a:xfrm>
            <a:off x="9095814"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rgbClr val="00293A"/>
              </a:solidFill>
            </a:endParaRPr>
          </a:p>
        </p:txBody>
      </p:sp>
      <p:sp>
        <p:nvSpPr>
          <p:cNvPr id="33" name="Topic 1 Title">
            <a:extLst>
              <a:ext uri="{FF2B5EF4-FFF2-40B4-BE49-F238E27FC236}">
                <a16:creationId xmlns:a16="http://schemas.microsoft.com/office/drawing/2014/main" id="{B6BA6E7C-7829-078C-19AF-04F289DBD0ED}"/>
              </a:ext>
            </a:extLst>
          </p:cNvPr>
          <p:cNvSpPr>
            <a:spLocks noGrp="1"/>
          </p:cNvSpPr>
          <p:nvPr>
            <p:ph type="body" sz="quarter" idx="22" hasCustomPrompt="1"/>
          </p:nvPr>
        </p:nvSpPr>
        <p:spPr>
          <a:xfrm>
            <a:off x="3597028"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4" name="Topic 1 Title">
            <a:extLst>
              <a:ext uri="{FF2B5EF4-FFF2-40B4-BE49-F238E27FC236}">
                <a16:creationId xmlns:a16="http://schemas.microsoft.com/office/drawing/2014/main" id="{C2DCFB88-3368-7EA7-9D7A-15151E9B76A5}"/>
              </a:ext>
            </a:extLst>
          </p:cNvPr>
          <p:cNvSpPr>
            <a:spLocks noGrp="1"/>
          </p:cNvSpPr>
          <p:nvPr>
            <p:ph type="body" sz="quarter" idx="23" hasCustomPrompt="1"/>
          </p:nvPr>
        </p:nvSpPr>
        <p:spPr>
          <a:xfrm>
            <a:off x="6459187"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5" name="Topic 1 Title">
            <a:extLst>
              <a:ext uri="{FF2B5EF4-FFF2-40B4-BE49-F238E27FC236}">
                <a16:creationId xmlns:a16="http://schemas.microsoft.com/office/drawing/2014/main" id="{F3DE1E2B-A46E-AC95-B52F-2BB895A977D9}"/>
              </a:ext>
            </a:extLst>
          </p:cNvPr>
          <p:cNvSpPr>
            <a:spLocks noGrp="1"/>
          </p:cNvSpPr>
          <p:nvPr>
            <p:ph type="body" sz="quarter" idx="24" hasCustomPrompt="1"/>
          </p:nvPr>
        </p:nvSpPr>
        <p:spPr>
          <a:xfrm>
            <a:off x="9333534"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6" name="Topic 1 Text">
            <a:extLst>
              <a:ext uri="{FF2B5EF4-FFF2-40B4-BE49-F238E27FC236}">
                <a16:creationId xmlns:a16="http://schemas.microsoft.com/office/drawing/2014/main" id="{B5A1142C-D1B3-369C-1F4C-DA5504686A48}"/>
              </a:ext>
            </a:extLst>
          </p:cNvPr>
          <p:cNvSpPr>
            <a:spLocks noGrp="1"/>
          </p:cNvSpPr>
          <p:nvPr>
            <p:ph type="body" sz="quarter" idx="25" hasCustomPrompt="1"/>
          </p:nvPr>
        </p:nvSpPr>
        <p:spPr>
          <a:xfrm>
            <a:off x="3682720"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37" name="Topic 1 Text">
            <a:extLst>
              <a:ext uri="{FF2B5EF4-FFF2-40B4-BE49-F238E27FC236}">
                <a16:creationId xmlns:a16="http://schemas.microsoft.com/office/drawing/2014/main" id="{1EA8F856-79D1-ACA0-91B1-57C780C78B3F}"/>
              </a:ext>
            </a:extLst>
          </p:cNvPr>
          <p:cNvSpPr>
            <a:spLocks noGrp="1"/>
          </p:cNvSpPr>
          <p:nvPr>
            <p:ph type="body" sz="quarter" idx="26" hasCustomPrompt="1"/>
          </p:nvPr>
        </p:nvSpPr>
        <p:spPr>
          <a:xfrm>
            <a:off x="6553505"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38" name="Topic 1 Text">
            <a:extLst>
              <a:ext uri="{FF2B5EF4-FFF2-40B4-BE49-F238E27FC236}">
                <a16:creationId xmlns:a16="http://schemas.microsoft.com/office/drawing/2014/main" id="{1A26507B-7468-6961-97EE-B2C89A4213AA}"/>
              </a:ext>
            </a:extLst>
          </p:cNvPr>
          <p:cNvSpPr>
            <a:spLocks noGrp="1"/>
          </p:cNvSpPr>
          <p:nvPr>
            <p:ph type="body" sz="quarter" idx="27" hasCustomPrompt="1"/>
          </p:nvPr>
        </p:nvSpPr>
        <p:spPr>
          <a:xfrm>
            <a:off x="9437232"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7" name="Text Placeholder 8">
            <a:extLst>
              <a:ext uri="{FF2B5EF4-FFF2-40B4-BE49-F238E27FC236}">
                <a16:creationId xmlns:a16="http://schemas.microsoft.com/office/drawing/2014/main" id="{0C871368-3A37-85A8-4D4C-D2D2AB20676C}"/>
              </a:ext>
            </a:extLst>
          </p:cNvPr>
          <p:cNvSpPr>
            <a:spLocks noGrp="1"/>
          </p:cNvSpPr>
          <p:nvPr>
            <p:ph type="body" sz="quarter" idx="28"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5" name="Topic 1 Title">
            <a:extLst>
              <a:ext uri="{FF2B5EF4-FFF2-40B4-BE49-F238E27FC236}">
                <a16:creationId xmlns:a16="http://schemas.microsoft.com/office/drawing/2014/main" id="{18137531-2945-7263-D022-C62D3F41C0EA}"/>
              </a:ext>
            </a:extLst>
          </p:cNvPr>
          <p:cNvSpPr>
            <a:spLocks noGrp="1"/>
          </p:cNvSpPr>
          <p:nvPr>
            <p:ph type="body" sz="quarter" idx="29" hasCustomPrompt="1"/>
          </p:nvPr>
        </p:nvSpPr>
        <p:spPr>
          <a:xfrm>
            <a:off x="722238" y="2457728"/>
            <a:ext cx="2126975" cy="801035"/>
          </a:xfrm>
        </p:spPr>
        <p:txBody>
          <a:bodyPr anchor="ctr"/>
          <a:lstStyle>
            <a:lvl1pPr marL="0" indent="0" algn="ctr">
              <a:buNone/>
              <a:defRPr sz="2400">
                <a:solidFill>
                  <a:srgbClr val="00293A"/>
                </a:solidFill>
              </a:defRPr>
            </a:lvl1pPr>
          </a:lstStyle>
          <a:p>
            <a:pPr lvl="0"/>
            <a:r>
              <a:rPr lang="en-US"/>
              <a:t>Click to add title</a:t>
            </a:r>
          </a:p>
        </p:txBody>
      </p:sp>
    </p:spTree>
    <p:extLst>
      <p:ext uri="{BB962C8B-B14F-4D97-AF65-F5344CB8AC3E}">
        <p14:creationId xmlns:p14="http://schemas.microsoft.com/office/powerpoint/2010/main" val="198975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ent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66217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91707" y="1605257"/>
            <a:ext cx="11208588" cy="813291"/>
          </a:xfrm>
        </p:spPr>
        <p:txBody>
          <a:bodyPr/>
          <a:lstStyle>
            <a:lvl1pPr>
              <a:tabLst>
                <a:tab pos="1828800" algn="l"/>
              </a:tabLst>
              <a:defRPr sz="3000"/>
            </a:lvl1pPr>
          </a:lstStyle>
          <a:p>
            <a:r>
              <a:rPr lang="en-US"/>
              <a:t>Click to add Glossary Title</a:t>
            </a:r>
          </a:p>
        </p:txBody>
      </p:sp>
      <p:sp>
        <p:nvSpPr>
          <p:cNvPr id="3" name="Content Placeholder 2">
            <a:extLst>
              <a:ext uri="{FF2B5EF4-FFF2-40B4-BE49-F238E27FC236}">
                <a16:creationId xmlns:a16="http://schemas.microsoft.com/office/drawing/2014/main" id="{F454FC0D-B93F-205F-C5DA-1897055B377F}"/>
              </a:ext>
            </a:extLst>
          </p:cNvPr>
          <p:cNvSpPr>
            <a:spLocks noGrp="1"/>
          </p:cNvSpPr>
          <p:nvPr>
            <p:ph idx="1" hasCustomPrompt="1"/>
          </p:nvPr>
        </p:nvSpPr>
        <p:spPr>
          <a:xfrm>
            <a:off x="491706" y="2410040"/>
            <a:ext cx="11208587" cy="3749219"/>
          </a:xfrm>
        </p:spPr>
        <p:txBody>
          <a:bodyPr/>
          <a:lstStyle>
            <a:lvl1pPr marL="0" indent="0">
              <a:buNone/>
              <a:tabLst>
                <a:tab pos="1828800" algn="l"/>
              </a:tabLst>
              <a:defRPr/>
            </a:lvl1pPr>
            <a:lvl2pPr marL="457200" indent="0">
              <a:buNone/>
              <a:defRPr/>
            </a:lvl2pPr>
          </a:lstStyle>
          <a:p>
            <a:pPr lvl="0"/>
            <a:r>
              <a:rPr lang="en-US"/>
              <a:t>Type acronym and click tab to add meaning</a:t>
            </a:r>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491706" y="6356350"/>
            <a:ext cx="2546234" cy="365125"/>
          </a:xfrm>
        </p:spPr>
        <p:txBody>
          <a:bodyPr/>
          <a:lstStyle/>
          <a:p>
            <a:fld id="{86A641FD-2D0D-42AF-A033-C006991A1213}" type="datetime1">
              <a:rPr lang="en-US" smtClean="0"/>
              <a:t>4/16/2026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7" name="Action Button: Blank 6">
            <a:hlinkClick r:id="" action="ppaction://hlinkshowjump?jump=lastslideviewed" highlightClick="1"/>
            <a:extLst>
              <a:ext uri="{FF2B5EF4-FFF2-40B4-BE49-F238E27FC236}">
                <a16:creationId xmlns:a16="http://schemas.microsoft.com/office/drawing/2014/main" id="{7D72CDAE-EEA8-A233-9649-B4D5ECD968D8}"/>
              </a:ext>
            </a:extLst>
          </p:cNvPr>
          <p:cNvSpPr/>
          <p:nvPr userDrawn="1"/>
        </p:nvSpPr>
        <p:spPr>
          <a:xfrm>
            <a:off x="11189494" y="258508"/>
            <a:ext cx="745332" cy="220123"/>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Return</a:t>
            </a:r>
          </a:p>
        </p:txBody>
      </p:sp>
      <p:sp>
        <p:nvSpPr>
          <p:cNvPr id="10" name="Text Placeholder 8">
            <a:extLst>
              <a:ext uri="{FF2B5EF4-FFF2-40B4-BE49-F238E27FC236}">
                <a16:creationId xmlns:a16="http://schemas.microsoft.com/office/drawing/2014/main" id="{6A2F341B-9994-29A3-ED49-00DAEAAD373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972238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500332" y="6356350"/>
            <a:ext cx="2537608"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pic>
        <p:nvPicPr>
          <p:cNvPr id="5" name="Picture 4">
            <a:extLst>
              <a:ext uri="{FF2B5EF4-FFF2-40B4-BE49-F238E27FC236}">
                <a16:creationId xmlns:a16="http://schemas.microsoft.com/office/drawing/2014/main" id="{AE743D8C-7D60-D1FE-287C-36AD34CF0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6" name="Rectangle 5">
            <a:extLst>
              <a:ext uri="{FF2B5EF4-FFF2-40B4-BE49-F238E27FC236}">
                <a16:creationId xmlns:a16="http://schemas.microsoft.com/office/drawing/2014/main" id="{524448E4-7EC0-839F-C912-BEFCC1F2DC64}"/>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A82A3F8-A83C-F018-AF6B-A613FF802BF8}"/>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58840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5818-40D6-A3FB-DB69-A66CD0672B35}"/>
              </a:ext>
            </a:extLst>
          </p:cNvPr>
          <p:cNvSpPr>
            <a:spLocks noGrp="1"/>
          </p:cNvSpPr>
          <p:nvPr>
            <p:ph type="title"/>
          </p:nvPr>
        </p:nvSpPr>
        <p:spPr>
          <a:xfrm>
            <a:off x="831850" y="1709739"/>
            <a:ext cx="10515600" cy="11465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1B8F56-9917-B2D3-0FEC-B33FD31B1DA7}"/>
              </a:ext>
            </a:extLst>
          </p:cNvPr>
          <p:cNvSpPr>
            <a:spLocks noGrp="1"/>
          </p:cNvSpPr>
          <p:nvPr>
            <p:ph type="body" idx="1"/>
          </p:nvPr>
        </p:nvSpPr>
        <p:spPr>
          <a:xfrm>
            <a:off x="831850" y="2958627"/>
            <a:ext cx="10515600" cy="13588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150AFF-D446-E80D-C484-81D8B9340EAC}"/>
              </a:ext>
            </a:extLst>
          </p:cNvPr>
          <p:cNvSpPr>
            <a:spLocks noGrp="1"/>
          </p:cNvSpPr>
          <p:nvPr>
            <p:ph type="dt" sz="half" idx="10"/>
          </p:nvPr>
        </p:nvSpPr>
        <p:spPr>
          <a:xfrm>
            <a:off x="500332" y="6356350"/>
            <a:ext cx="2537608" cy="365125"/>
          </a:xfrm>
        </p:spPr>
        <p:txBody>
          <a:bodyPr/>
          <a:lstStyle/>
          <a:p>
            <a:fld id="{AE6966B9-88C7-4C18-8DAE-951CE5677ADC}" type="datetime1">
              <a:rPr lang="en-US" smtClean="0"/>
              <a:t>4/16/2026</a:t>
            </a:fld>
            <a:endParaRPr lang="en-US"/>
          </a:p>
        </p:txBody>
      </p:sp>
      <p:sp>
        <p:nvSpPr>
          <p:cNvPr id="5" name="Footer Placeholder 4">
            <a:extLst>
              <a:ext uri="{FF2B5EF4-FFF2-40B4-BE49-F238E27FC236}">
                <a16:creationId xmlns:a16="http://schemas.microsoft.com/office/drawing/2014/main" id="{0FEDF66D-594D-98A5-DC16-535095F0837C}"/>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A4E3CEB8-06F9-D976-3D0B-C8042085A8B3}"/>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pic>
        <p:nvPicPr>
          <p:cNvPr id="7" name="Picture 6">
            <a:extLst>
              <a:ext uri="{FF2B5EF4-FFF2-40B4-BE49-F238E27FC236}">
                <a16:creationId xmlns:a16="http://schemas.microsoft.com/office/drawing/2014/main" id="{A88DB70B-E377-0420-F34D-FA573770A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8" name="Rectangle 7">
            <a:extLst>
              <a:ext uri="{FF2B5EF4-FFF2-40B4-BE49-F238E27FC236}">
                <a16:creationId xmlns:a16="http://schemas.microsoft.com/office/drawing/2014/main" id="{8974ED30-27E8-FD84-0775-56DAC374886F}"/>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69D867F9-9F28-1211-0344-995D030CC14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285673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6EDCC3-7D66-958B-66B8-A2D27ABF1CB6}"/>
              </a:ext>
            </a:extLst>
          </p:cNvPr>
          <p:cNvSpPr>
            <a:spLocks noGrp="1"/>
          </p:cNvSpPr>
          <p:nvPr>
            <p:ph type="dt" sz="half" idx="10"/>
          </p:nvPr>
        </p:nvSpPr>
        <p:spPr/>
        <p:txBody>
          <a:bodyPr/>
          <a:lstStyle/>
          <a:p>
            <a:fld id="{968B1CFF-4006-4E64-88B8-712B12C49315}" type="datetime1">
              <a:rPr lang="en-US" smtClean="0"/>
              <a:t>4/16/2026</a:t>
            </a:fld>
            <a:endParaRPr lang="en-US"/>
          </a:p>
        </p:txBody>
      </p:sp>
      <p:sp>
        <p:nvSpPr>
          <p:cNvPr id="4" name="Footer Placeholder 3">
            <a:extLst>
              <a:ext uri="{FF2B5EF4-FFF2-40B4-BE49-F238E27FC236}">
                <a16:creationId xmlns:a16="http://schemas.microsoft.com/office/drawing/2014/main" id="{8A888ECB-ADE2-7478-5646-2CE8499C95E8}"/>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66B56DF6-847F-BB6A-9FAE-49A77E5AD071}"/>
              </a:ext>
            </a:extLst>
          </p:cNvPr>
          <p:cNvSpPr>
            <a:spLocks noGrp="1"/>
          </p:cNvSpPr>
          <p:nvPr>
            <p:ph type="sldNum" sz="quarter" idx="12"/>
          </p:nvPr>
        </p:nvSpPr>
        <p:spPr/>
        <p:txBody>
          <a:bodyPr/>
          <a:lstStyle/>
          <a:p>
            <a:fld id="{92230763-09DA-4369-B759-4F3C13DCD774}" type="slidenum">
              <a:rPr lang="en-US" smtClean="0"/>
              <a:pPr/>
              <a:t>‹#›</a:t>
            </a:fld>
            <a:endParaRPr lang="en-US"/>
          </a:p>
        </p:txBody>
      </p:sp>
      <p:sp>
        <p:nvSpPr>
          <p:cNvPr id="7" name="Text Placeholder 6">
            <a:extLst>
              <a:ext uri="{FF2B5EF4-FFF2-40B4-BE49-F238E27FC236}">
                <a16:creationId xmlns:a16="http://schemas.microsoft.com/office/drawing/2014/main" id="{86EF53E9-FEE4-CCE3-2696-CEE50B69F236}"/>
              </a:ext>
            </a:extLst>
          </p:cNvPr>
          <p:cNvSpPr>
            <a:spLocks noGrp="1"/>
          </p:cNvSpPr>
          <p:nvPr>
            <p:ph type="body" sz="quarter" idx="13" hasCustomPrompt="1"/>
          </p:nvPr>
        </p:nvSpPr>
        <p:spPr>
          <a:xfrm>
            <a:off x="438912" y="1700784"/>
            <a:ext cx="11307762" cy="4210050"/>
          </a:xfrm>
        </p:spPr>
        <p:txBody>
          <a:bodyPr/>
          <a:lstStyle>
            <a:lvl1pPr marL="0" indent="0">
              <a:buNone/>
              <a:defRPr/>
            </a:lvl1pPr>
          </a:lstStyle>
          <a:p>
            <a:pPr lvl="0"/>
            <a:r>
              <a:rPr lang="en-US"/>
              <a:t>Click to add Terminal Learning Objective</a:t>
            </a:r>
          </a:p>
        </p:txBody>
      </p:sp>
      <p:sp>
        <p:nvSpPr>
          <p:cNvPr id="2" name="Text Placeholder 8">
            <a:extLst>
              <a:ext uri="{FF2B5EF4-FFF2-40B4-BE49-F238E27FC236}">
                <a16:creationId xmlns:a16="http://schemas.microsoft.com/office/drawing/2014/main" id="{C64BFD35-504F-31CA-4962-2E7068BE90BC}"/>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463453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EB7C-CB03-89A3-7B8F-653304801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A008F4-C0FE-A04F-1316-40519194783B}"/>
              </a:ext>
            </a:extLst>
          </p:cNvPr>
          <p:cNvSpPr>
            <a:spLocks noGrp="1"/>
          </p:cNvSpPr>
          <p:nvPr>
            <p:ph type="dt" sz="half" idx="10"/>
          </p:nvPr>
        </p:nvSpPr>
        <p:spPr>
          <a:xfrm>
            <a:off x="517584" y="6356350"/>
            <a:ext cx="2520355" cy="365125"/>
          </a:xfrm>
        </p:spPr>
        <p:txBody>
          <a:bodyPr/>
          <a:lstStyle/>
          <a:p>
            <a:fld id="{14723AFA-9489-4BC8-8B40-71941F7392FC}" type="datetime1">
              <a:rPr lang="en-US" smtClean="0"/>
              <a:t>4/16/2026</a:t>
            </a:fld>
            <a:endParaRPr lang="en-US"/>
          </a:p>
        </p:txBody>
      </p:sp>
      <p:sp>
        <p:nvSpPr>
          <p:cNvPr id="4" name="Footer Placeholder 3">
            <a:extLst>
              <a:ext uri="{FF2B5EF4-FFF2-40B4-BE49-F238E27FC236}">
                <a16:creationId xmlns:a16="http://schemas.microsoft.com/office/drawing/2014/main" id="{A1D5F98F-195F-4717-2F0D-C833AEC95296}"/>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968E8BCE-F264-0A98-BF9C-3FE25038EE7E}"/>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pic>
        <p:nvPicPr>
          <p:cNvPr id="6" name="Picture 5">
            <a:extLst>
              <a:ext uri="{FF2B5EF4-FFF2-40B4-BE49-F238E27FC236}">
                <a16:creationId xmlns:a16="http://schemas.microsoft.com/office/drawing/2014/main" id="{D7D1C29D-6094-2BFD-B1E1-89617B52E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7" name="Rectangle 6">
            <a:extLst>
              <a:ext uri="{FF2B5EF4-FFF2-40B4-BE49-F238E27FC236}">
                <a16:creationId xmlns:a16="http://schemas.microsoft.com/office/drawing/2014/main" id="{E1BE6E9A-F824-49E6-8140-2AEF8F52CE5E}"/>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52E64E12-0840-99A5-D1C2-9A060240BE1E}"/>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58292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ic Large Righ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2A609CC-C963-22EE-4680-2B61C50E79F0}"/>
              </a:ext>
            </a:extLst>
          </p:cNvPr>
          <p:cNvSpPr>
            <a:spLocks noGrp="1"/>
          </p:cNvSpPr>
          <p:nvPr>
            <p:ph type="dt" sz="half" idx="10"/>
          </p:nvPr>
        </p:nvSpPr>
        <p:spPr>
          <a:xfrm>
            <a:off x="503208" y="6356350"/>
            <a:ext cx="2534732" cy="365125"/>
          </a:xfrm>
        </p:spPr>
        <p:txBody>
          <a:bodyPr/>
          <a:lstStyle/>
          <a:p>
            <a:fld id="{CDF17356-DDAC-463D-8164-4E35BD9B730E}" type="datetime1">
              <a:rPr lang="en-US" smtClean="0"/>
              <a:t>4/16/2026</a:t>
            </a:fld>
            <a:endParaRPr lang="en-US"/>
          </a:p>
        </p:txBody>
      </p:sp>
      <p:sp>
        <p:nvSpPr>
          <p:cNvPr id="6" name="Footer Placeholder 5">
            <a:extLst>
              <a:ext uri="{FF2B5EF4-FFF2-40B4-BE49-F238E27FC236}">
                <a16:creationId xmlns:a16="http://schemas.microsoft.com/office/drawing/2014/main" id="{A36FDB8B-8907-0CA3-4AEF-7BC5E2ABE349}"/>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D2285658-A443-8E24-41A7-00C6F4B0A14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a:p>
        </p:txBody>
      </p:sp>
      <p:sp>
        <p:nvSpPr>
          <p:cNvPr id="8" name="Text Placeholder 7">
            <a:extLst>
              <a:ext uri="{FF2B5EF4-FFF2-40B4-BE49-F238E27FC236}">
                <a16:creationId xmlns:a16="http://schemas.microsoft.com/office/drawing/2014/main" id="{09A8B1F3-66ED-3D40-61F2-9193BE944B5A}"/>
              </a:ext>
            </a:extLst>
          </p:cNvPr>
          <p:cNvSpPr>
            <a:spLocks noGrp="1"/>
          </p:cNvSpPr>
          <p:nvPr>
            <p:ph type="body" sz="quarter" idx="13"/>
          </p:nvPr>
        </p:nvSpPr>
        <p:spPr>
          <a:xfrm>
            <a:off x="438912" y="1700784"/>
            <a:ext cx="353539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E58856A6-5826-A0EF-4451-6DF69A4D193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2" name="Picture Placeholder 11">
            <a:extLst>
              <a:ext uri="{FF2B5EF4-FFF2-40B4-BE49-F238E27FC236}">
                <a16:creationId xmlns:a16="http://schemas.microsoft.com/office/drawing/2014/main" id="{3CFCD236-ACBA-1BAA-C05A-0D88AD70ABCD}"/>
              </a:ext>
            </a:extLst>
          </p:cNvPr>
          <p:cNvSpPr>
            <a:spLocks noGrp="1"/>
          </p:cNvSpPr>
          <p:nvPr>
            <p:ph type="pic" sz="quarter" idx="16" hasCustomPrompt="1"/>
          </p:nvPr>
        </p:nvSpPr>
        <p:spPr>
          <a:xfrm>
            <a:off x="4443984" y="1700784"/>
            <a:ext cx="7315200"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3" name="Text Placeholder 10">
            <a:extLst>
              <a:ext uri="{FF2B5EF4-FFF2-40B4-BE49-F238E27FC236}">
                <a16:creationId xmlns:a16="http://schemas.microsoft.com/office/drawing/2014/main" id="{C953263A-4639-84C0-C3D8-4E58FC26278F}"/>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44009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 Righ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5394960" cy="4343400"/>
          </a:xfrm>
        </p:spPr>
        <p:txBody>
          <a:bodyPr/>
          <a:lstStyle>
            <a:lvl1pPr marL="228600" indent="-228600">
              <a:buFont typeface="Arial" panose="020B0604020202020204" pitchFamily="34" charset="0"/>
              <a:buChar char="•"/>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0C6A323F-73F7-2304-DE07-5C77F5C9555A}"/>
              </a:ext>
            </a:extLst>
          </p:cNvPr>
          <p:cNvSpPr>
            <a:spLocks noGrp="1"/>
          </p:cNvSpPr>
          <p:nvPr>
            <p:ph type="pic" sz="quarter" idx="16" hasCustomPrompt="1"/>
          </p:nvPr>
        </p:nvSpPr>
        <p:spPr>
          <a:xfrm>
            <a:off x="6272784" y="1700784"/>
            <a:ext cx="5486400"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Text Placeholder 10">
            <a:extLst>
              <a:ext uri="{FF2B5EF4-FFF2-40B4-BE49-F238E27FC236}">
                <a16:creationId xmlns:a16="http://schemas.microsoft.com/office/drawing/2014/main" id="{B04871BA-F9AE-CDC7-52A3-EC1A2A23390C}"/>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74162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Graphic Mediu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11319278" cy="867318"/>
          </a:xfrm>
        </p:spPr>
        <p:txBody>
          <a:bodyPr/>
          <a:lstStyle>
            <a:lvl1pPr marL="0" indent="0">
              <a:buNone/>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7264DBBB-5B10-087E-7120-3238DBAD09B1}"/>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Text Placeholder 10">
            <a:extLst>
              <a:ext uri="{FF2B5EF4-FFF2-40B4-BE49-F238E27FC236}">
                <a16:creationId xmlns:a16="http://schemas.microsoft.com/office/drawing/2014/main" id="{A0ACEA95-F3DF-8618-38A4-BFA3ACCA4783}"/>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57415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Graphic">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D060EBA4-132C-A7E3-A83E-DE265CBC4C7C}"/>
              </a:ext>
            </a:extLst>
          </p:cNvPr>
          <p:cNvSpPr>
            <a:spLocks noGrp="1"/>
          </p:cNvSpPr>
          <p:nvPr>
            <p:ph type="pic" sz="quarter" idx="16" hasCustomPrompt="1"/>
          </p:nvPr>
        </p:nvSpPr>
        <p:spPr>
          <a:xfrm>
            <a:off x="438912" y="1700784"/>
            <a:ext cx="11320272"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Text Placeholder 10">
            <a:extLst>
              <a:ext uri="{FF2B5EF4-FFF2-40B4-BE49-F238E27FC236}">
                <a16:creationId xmlns:a16="http://schemas.microsoft.com/office/drawing/2014/main" id="{8F23B25E-A73A-421A-2456-26F4525F0424}"/>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14838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4BA3AC7C-F021-5DC7-91AC-747679518336}"/>
              </a:ext>
            </a:extLst>
          </p:cNvPr>
          <p:cNvSpPr>
            <a:spLocks noGrp="1"/>
          </p:cNvSpPr>
          <p:nvPr>
            <p:ph type="pic" sz="quarter" idx="16" hasCustomPrompt="1"/>
          </p:nvPr>
        </p:nvSpPr>
        <p:spPr>
          <a:xfrm>
            <a:off x="438912"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3" name="Picture Placeholder 11">
            <a:extLst>
              <a:ext uri="{FF2B5EF4-FFF2-40B4-BE49-F238E27FC236}">
                <a16:creationId xmlns:a16="http://schemas.microsoft.com/office/drawing/2014/main" id="{F5FAE5D9-AA18-3DE7-EBB5-0870BE6D321F}"/>
              </a:ext>
            </a:extLst>
          </p:cNvPr>
          <p:cNvSpPr>
            <a:spLocks noGrp="1"/>
          </p:cNvSpPr>
          <p:nvPr>
            <p:ph type="pic" sz="quarter" idx="17" hasCustomPrompt="1"/>
          </p:nvPr>
        </p:nvSpPr>
        <p:spPr>
          <a:xfrm>
            <a:off x="4489318"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755D38E3-A57E-BFBC-1216-21185E38651F}"/>
              </a:ext>
            </a:extLst>
          </p:cNvPr>
          <p:cNvSpPr>
            <a:spLocks noGrp="1"/>
          </p:cNvSpPr>
          <p:nvPr>
            <p:ph type="pic" sz="quarter" idx="18" hasCustomPrompt="1"/>
          </p:nvPr>
        </p:nvSpPr>
        <p:spPr>
          <a:xfrm>
            <a:off x="8560574"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CDD10D4F-493F-A155-DC43-64BA3A71A1A3}"/>
              </a:ext>
            </a:extLst>
          </p:cNvPr>
          <p:cNvSpPr>
            <a:spLocks noGrp="1"/>
          </p:cNvSpPr>
          <p:nvPr>
            <p:ph type="pic" sz="quarter" idx="19" hasCustomPrompt="1"/>
          </p:nvPr>
        </p:nvSpPr>
        <p:spPr>
          <a:xfrm>
            <a:off x="438912"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0" name="Picture Placeholder 11">
            <a:extLst>
              <a:ext uri="{FF2B5EF4-FFF2-40B4-BE49-F238E27FC236}">
                <a16:creationId xmlns:a16="http://schemas.microsoft.com/office/drawing/2014/main" id="{37319367-0AB0-B3CF-E362-0C3BCA9D0980}"/>
              </a:ext>
            </a:extLst>
          </p:cNvPr>
          <p:cNvSpPr>
            <a:spLocks noGrp="1"/>
          </p:cNvSpPr>
          <p:nvPr>
            <p:ph type="pic" sz="quarter" idx="20" hasCustomPrompt="1"/>
          </p:nvPr>
        </p:nvSpPr>
        <p:spPr>
          <a:xfrm>
            <a:off x="4489318"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1" name="Picture Placeholder 11">
            <a:extLst>
              <a:ext uri="{FF2B5EF4-FFF2-40B4-BE49-F238E27FC236}">
                <a16:creationId xmlns:a16="http://schemas.microsoft.com/office/drawing/2014/main" id="{9C492700-2D46-62A0-C52A-99FF4C302B4A}"/>
              </a:ext>
            </a:extLst>
          </p:cNvPr>
          <p:cNvSpPr>
            <a:spLocks noGrp="1"/>
          </p:cNvSpPr>
          <p:nvPr>
            <p:ph type="pic" sz="quarter" idx="21" hasCustomPrompt="1"/>
          </p:nvPr>
        </p:nvSpPr>
        <p:spPr>
          <a:xfrm>
            <a:off x="8558784"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3" name="Text Placeholder 10">
            <a:extLst>
              <a:ext uri="{FF2B5EF4-FFF2-40B4-BE49-F238E27FC236}">
                <a16:creationId xmlns:a16="http://schemas.microsoft.com/office/drawing/2014/main" id="{51D4AFA2-B314-C1A8-0466-79B46D922AA1}"/>
              </a:ext>
            </a:extLst>
          </p:cNvPr>
          <p:cNvSpPr>
            <a:spLocks noGrp="1"/>
          </p:cNvSpPr>
          <p:nvPr>
            <p:ph type="body" sz="quarter" idx="22"/>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42526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Graphics">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F2889C3B-B742-4D9F-B0D9-B6931E6CFDEA}"/>
              </a:ext>
            </a:extLst>
          </p:cNvPr>
          <p:cNvSpPr>
            <a:spLocks noGrp="1"/>
          </p:cNvSpPr>
          <p:nvPr>
            <p:ph type="pic" sz="quarter" idx="16" hasCustomPrompt="1"/>
          </p:nvPr>
        </p:nvSpPr>
        <p:spPr>
          <a:xfrm>
            <a:off x="2507887"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F03A14BD-9FE4-6B90-DC2E-5DC92DED051F}"/>
              </a:ext>
            </a:extLst>
          </p:cNvPr>
          <p:cNvSpPr>
            <a:spLocks noGrp="1"/>
          </p:cNvSpPr>
          <p:nvPr>
            <p:ph type="pic" sz="quarter" idx="17" hasCustomPrompt="1"/>
          </p:nvPr>
        </p:nvSpPr>
        <p:spPr>
          <a:xfrm>
            <a:off x="6483713"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E13677E4-98E5-29D0-655F-912AA17D9D0C}"/>
              </a:ext>
            </a:extLst>
          </p:cNvPr>
          <p:cNvSpPr>
            <a:spLocks noGrp="1"/>
          </p:cNvSpPr>
          <p:nvPr>
            <p:ph type="pic" sz="quarter" idx="18" hasCustomPrompt="1"/>
          </p:nvPr>
        </p:nvSpPr>
        <p:spPr>
          <a:xfrm>
            <a:off x="2507887" y="3981211"/>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0" name="Picture Placeholder 11">
            <a:extLst>
              <a:ext uri="{FF2B5EF4-FFF2-40B4-BE49-F238E27FC236}">
                <a16:creationId xmlns:a16="http://schemas.microsoft.com/office/drawing/2014/main" id="{940365A4-E37E-EED9-7E38-B48320842236}"/>
              </a:ext>
            </a:extLst>
          </p:cNvPr>
          <p:cNvSpPr>
            <a:spLocks noGrp="1"/>
          </p:cNvSpPr>
          <p:nvPr>
            <p:ph type="pic" sz="quarter" idx="19" hasCustomPrompt="1"/>
          </p:nvPr>
        </p:nvSpPr>
        <p:spPr>
          <a:xfrm>
            <a:off x="6483713" y="3977640"/>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userDrawn="1">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userDrawn="1">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userDrawn="1">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userDrawn="1">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Text Placeholder 10">
            <a:extLst>
              <a:ext uri="{FF2B5EF4-FFF2-40B4-BE49-F238E27FC236}">
                <a16:creationId xmlns:a16="http://schemas.microsoft.com/office/drawing/2014/main" id="{58A91402-2CF8-7C7E-7C45-A0B8A97C1428}"/>
              </a:ext>
            </a:extLst>
          </p:cNvPr>
          <p:cNvSpPr>
            <a:spLocks noGrp="1"/>
          </p:cNvSpPr>
          <p:nvPr>
            <p:ph type="body" sz="quarter" idx="20"/>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24633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3" name="Content Placeholder 2">
            <a:extLst>
              <a:ext uri="{FF2B5EF4-FFF2-40B4-BE49-F238E27FC236}">
                <a16:creationId xmlns:a16="http://schemas.microsoft.com/office/drawing/2014/main" id="{6A51D40A-9851-2740-4D12-B8C0A7D47CBB}"/>
              </a:ext>
            </a:extLst>
          </p:cNvPr>
          <p:cNvSpPr>
            <a:spLocks noGrp="1"/>
          </p:cNvSpPr>
          <p:nvPr>
            <p:ph sz="half" idx="1" hasCustomPrompt="1"/>
          </p:nvPr>
        </p:nvSpPr>
        <p:spPr>
          <a:xfrm>
            <a:off x="438912" y="1700784"/>
            <a:ext cx="11319278" cy="984050"/>
          </a:xfrm>
        </p:spPr>
        <p:txBody>
          <a:bodyPr/>
          <a:lstStyle>
            <a:lvl1pPr marL="0" indent="0">
              <a:buNone/>
              <a:defRPr/>
            </a:lvl1pPr>
          </a:lstStyle>
          <a:p>
            <a:pPr lvl="0"/>
            <a:r>
              <a:rPr lang="en-US"/>
              <a:t>Click to edit text</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025821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93A"/>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5868D6-D39F-CA01-4EB2-895BBAB6D437}"/>
              </a:ext>
            </a:extLst>
          </p:cNvPr>
          <p:cNvSpPr/>
          <p:nvPr userDrawn="1"/>
        </p:nvSpPr>
        <p:spPr>
          <a:xfrm>
            <a:off x="254524" y="473647"/>
            <a:ext cx="11937476" cy="1112748"/>
          </a:xfrm>
          <a:prstGeom prst="rect">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CEA1B29-24AE-4195-50FB-CDC596FF609F}"/>
              </a:ext>
            </a:extLst>
          </p:cNvPr>
          <p:cNvSpPr>
            <a:spLocks noGrp="1"/>
          </p:cNvSpPr>
          <p:nvPr>
            <p:ph type="title"/>
          </p:nvPr>
        </p:nvSpPr>
        <p:spPr>
          <a:xfrm>
            <a:off x="838200" y="1605257"/>
            <a:ext cx="10515600" cy="8132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36BA9D-A6AC-6197-4868-2540E38CF1AD}"/>
              </a:ext>
            </a:extLst>
          </p:cNvPr>
          <p:cNvSpPr>
            <a:spLocks noGrp="1"/>
          </p:cNvSpPr>
          <p:nvPr>
            <p:ph type="body" idx="1"/>
          </p:nvPr>
        </p:nvSpPr>
        <p:spPr>
          <a:xfrm>
            <a:off x="838200" y="2410041"/>
            <a:ext cx="10515600" cy="1869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12814-4CE2-89E3-5ED5-7B9D27F78916}"/>
              </a:ext>
            </a:extLst>
          </p:cNvPr>
          <p:cNvSpPr>
            <a:spLocks noGrp="1"/>
          </p:cNvSpPr>
          <p:nvPr>
            <p:ph type="dt" sz="half" idx="2"/>
          </p:nvPr>
        </p:nvSpPr>
        <p:spPr>
          <a:xfrm>
            <a:off x="29474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68B1CFF-4006-4E64-88B8-712B12C49315}" type="datetime1">
              <a:rPr lang="en-US" smtClean="0"/>
              <a:t>4/16/2026</a:t>
            </a:fld>
            <a:endParaRPr lang="en-US"/>
          </a:p>
        </p:txBody>
      </p:sp>
      <p:sp>
        <p:nvSpPr>
          <p:cNvPr id="5" name="Footer Placeholder 4">
            <a:extLst>
              <a:ext uri="{FF2B5EF4-FFF2-40B4-BE49-F238E27FC236}">
                <a16:creationId xmlns:a16="http://schemas.microsoft.com/office/drawing/2014/main" id="{4A810F17-A592-86E5-2433-E7CD7AE1D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en-US"/>
              <a:t>UNCLASSIFIED</a:t>
            </a:r>
          </a:p>
        </p:txBody>
      </p:sp>
      <p:sp>
        <p:nvSpPr>
          <p:cNvPr id="6" name="Slide Number Placeholder 5">
            <a:extLst>
              <a:ext uri="{FF2B5EF4-FFF2-40B4-BE49-F238E27FC236}">
                <a16:creationId xmlns:a16="http://schemas.microsoft.com/office/drawing/2014/main" id="{40D5CC12-707E-63AC-6E17-138B36B0FA57}"/>
              </a:ext>
            </a:extLst>
          </p:cNvPr>
          <p:cNvSpPr>
            <a:spLocks noGrp="1"/>
          </p:cNvSpPr>
          <p:nvPr>
            <p:ph type="sldNum" sz="quarter" idx="4"/>
          </p:nvPr>
        </p:nvSpPr>
        <p:spPr>
          <a:xfrm>
            <a:off x="9154060" y="6356350"/>
            <a:ext cx="2532888"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2230763-09DA-4369-B759-4F3C13DCD774}" type="slidenum">
              <a:rPr lang="en-US" smtClean="0"/>
              <a:pPr/>
              <a:t>‹#›</a:t>
            </a:fld>
            <a:endParaRPr lang="en-US"/>
          </a:p>
        </p:txBody>
      </p:sp>
      <p:sp>
        <p:nvSpPr>
          <p:cNvPr id="10" name="Rectangle 9">
            <a:extLst>
              <a:ext uri="{FF2B5EF4-FFF2-40B4-BE49-F238E27FC236}">
                <a16:creationId xmlns:a16="http://schemas.microsoft.com/office/drawing/2014/main" id="{B0CFAC9B-9B8D-E708-AB6F-3F145D3BB958}"/>
              </a:ext>
            </a:extLst>
          </p:cNvPr>
          <p:cNvSpPr/>
          <p:nvPr userDrawn="1"/>
        </p:nvSpPr>
        <p:spPr>
          <a:xfrm>
            <a:off x="-11332" y="-12274"/>
            <a:ext cx="12203331" cy="1235318"/>
          </a:xfrm>
          <a:prstGeom prst="rect">
            <a:avLst/>
          </a:prstGeom>
          <a:solidFill>
            <a:srgbClr val="797979">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B11F8EF-8D5B-51D7-7BCB-4F6B9F946D62}"/>
              </a:ext>
            </a:extLst>
          </p:cNvPr>
          <p:cNvSpPr/>
          <p:nvPr userDrawn="1"/>
        </p:nvSpPr>
        <p:spPr>
          <a:xfrm>
            <a:off x="-15498" y="256741"/>
            <a:ext cx="11978898" cy="1235318"/>
          </a:xfrm>
          <a:prstGeom prst="rect">
            <a:avLst/>
          </a:prstGeom>
          <a:solidFill>
            <a:srgbClr val="E8B00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15F8B0B-D7D5-7B00-E83D-E4E3DCF75B34}"/>
              </a:ext>
            </a:extLst>
          </p:cNvPr>
          <p:cNvSpPr/>
          <p:nvPr userDrawn="1"/>
        </p:nvSpPr>
        <p:spPr>
          <a:xfrm>
            <a:off x="183552" y="447039"/>
            <a:ext cx="12008448" cy="1149199"/>
          </a:xfrm>
          <a:prstGeom prst="rect">
            <a:avLst/>
          </a:prstGeom>
          <a:solidFill>
            <a:srgbClr val="012A3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8" name="Freeform: Shape 15">
            <a:extLst>
              <a:ext uri="{FF2B5EF4-FFF2-40B4-BE49-F238E27FC236}">
                <a16:creationId xmlns:a16="http://schemas.microsoft.com/office/drawing/2014/main" id="{A588B46A-6802-C898-A5C9-B787F4F8A5C1}"/>
              </a:ext>
            </a:extLst>
          </p:cNvPr>
          <p:cNvSpPr/>
          <p:nvPr userDrawn="1"/>
        </p:nvSpPr>
        <p:spPr>
          <a:xfrm>
            <a:off x="10648950" y="652377"/>
            <a:ext cx="1539875"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75" h="758825">
                <a:moveTo>
                  <a:pt x="1539875" y="6350"/>
                </a:moveTo>
                <a:lnTo>
                  <a:pt x="1539875" y="758825"/>
                </a:lnTo>
                <a:lnTo>
                  <a:pt x="0" y="752475"/>
                </a:lnTo>
                <a:lnTo>
                  <a:pt x="301625" y="0"/>
                </a:lnTo>
                <a:lnTo>
                  <a:pt x="1539875" y="635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9" name="Picture 18" descr="Logo&#10;&#10;Description automatically generated">
            <a:extLst>
              <a:ext uri="{FF2B5EF4-FFF2-40B4-BE49-F238E27FC236}">
                <a16:creationId xmlns:a16="http://schemas.microsoft.com/office/drawing/2014/main" id="{0ECFBE54-5924-73BF-6335-154EFEAC87A4}"/>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1117603" y="579437"/>
            <a:ext cx="819873" cy="819873"/>
          </a:xfrm>
          <a:prstGeom prst="rect">
            <a:avLst/>
          </a:prstGeom>
          <a:effectLst/>
        </p:spPr>
      </p:pic>
      <p:sp>
        <p:nvSpPr>
          <p:cNvPr id="21" name="Freeform: Shape 16">
            <a:extLst>
              <a:ext uri="{FF2B5EF4-FFF2-40B4-BE49-F238E27FC236}">
                <a16:creationId xmlns:a16="http://schemas.microsoft.com/office/drawing/2014/main" id="{9DC53F3A-853C-2A75-89BA-760ECCD92CBB}"/>
              </a:ext>
            </a:extLst>
          </p:cNvPr>
          <p:cNvSpPr/>
          <p:nvPr userDrawn="1"/>
        </p:nvSpPr>
        <p:spPr>
          <a:xfrm>
            <a:off x="10274302" y="652377"/>
            <a:ext cx="609600"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758825">
                <a:moveTo>
                  <a:pt x="609600" y="0"/>
                </a:moveTo>
                <a:lnTo>
                  <a:pt x="314325" y="755650"/>
                </a:lnTo>
                <a:lnTo>
                  <a:pt x="0" y="758825"/>
                </a:lnTo>
                <a:lnTo>
                  <a:pt x="317500" y="0"/>
                </a:lnTo>
                <a:lnTo>
                  <a:pt x="609600"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Freeform: Shape 19">
            <a:extLst>
              <a:ext uri="{FF2B5EF4-FFF2-40B4-BE49-F238E27FC236}">
                <a16:creationId xmlns:a16="http://schemas.microsoft.com/office/drawing/2014/main" id="{81F90770-F0BB-45E7-6511-608FBD348D82}"/>
              </a:ext>
            </a:extLst>
          </p:cNvPr>
          <p:cNvSpPr/>
          <p:nvPr userDrawn="1"/>
        </p:nvSpPr>
        <p:spPr>
          <a:xfrm>
            <a:off x="10058402" y="652378"/>
            <a:ext cx="473073" cy="666661"/>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425450 w 609600"/>
              <a:gd name="connsiteY3" fmla="*/ 0 h 758825"/>
              <a:gd name="connsiteX4" fmla="*/ 609600 w 609600"/>
              <a:gd name="connsiteY4" fmla="*/ 0 h 758825"/>
              <a:gd name="connsiteX0" fmla="*/ 444500 w 444500"/>
              <a:gd name="connsiteY0" fmla="*/ 0 h 755650"/>
              <a:gd name="connsiteX1" fmla="*/ 149225 w 444500"/>
              <a:gd name="connsiteY1" fmla="*/ 755650 h 755650"/>
              <a:gd name="connsiteX2" fmla="*/ 0 w 444500"/>
              <a:gd name="connsiteY2" fmla="*/ 752475 h 755650"/>
              <a:gd name="connsiteX3" fmla="*/ 260350 w 444500"/>
              <a:gd name="connsiteY3" fmla="*/ 0 h 755650"/>
              <a:gd name="connsiteX4" fmla="*/ 444500 w 444500"/>
              <a:gd name="connsiteY4" fmla="*/ 0 h 755650"/>
              <a:gd name="connsiteX0" fmla="*/ 444500 w 444500"/>
              <a:gd name="connsiteY0" fmla="*/ 0 h 755650"/>
              <a:gd name="connsiteX1" fmla="*/ 149225 w 444500"/>
              <a:gd name="connsiteY1" fmla="*/ 755650 h 755650"/>
              <a:gd name="connsiteX2" fmla="*/ 0 w 444500"/>
              <a:gd name="connsiteY2" fmla="*/ 752475 h 755650"/>
              <a:gd name="connsiteX3" fmla="*/ 307975 w 444500"/>
              <a:gd name="connsiteY3" fmla="*/ 0 h 755650"/>
              <a:gd name="connsiteX4" fmla="*/ 444500 w 444500"/>
              <a:gd name="connsiteY4" fmla="*/ 0 h 755650"/>
              <a:gd name="connsiteX0" fmla="*/ 441325 w 441325"/>
              <a:gd name="connsiteY0" fmla="*/ 0 h 758825"/>
              <a:gd name="connsiteX1" fmla="*/ 146050 w 441325"/>
              <a:gd name="connsiteY1" fmla="*/ 755650 h 758825"/>
              <a:gd name="connsiteX2" fmla="*/ 0 w 441325"/>
              <a:gd name="connsiteY2" fmla="*/ 758825 h 758825"/>
              <a:gd name="connsiteX3" fmla="*/ 304800 w 441325"/>
              <a:gd name="connsiteY3" fmla="*/ 0 h 758825"/>
              <a:gd name="connsiteX4" fmla="*/ 441325 w 441325"/>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758825">
                <a:moveTo>
                  <a:pt x="441325" y="0"/>
                </a:moveTo>
                <a:lnTo>
                  <a:pt x="146050" y="755650"/>
                </a:lnTo>
                <a:lnTo>
                  <a:pt x="0" y="758825"/>
                </a:lnTo>
                <a:lnTo>
                  <a:pt x="304800" y="0"/>
                </a:lnTo>
                <a:lnTo>
                  <a:pt x="441325"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Action Button: Blank 8">
            <a:hlinkClick r:id="" action="ppaction://hlinkshowjump?jump=lastslide" highlightClick="1"/>
            <a:extLst>
              <a:ext uri="{FF2B5EF4-FFF2-40B4-BE49-F238E27FC236}">
                <a16:creationId xmlns:a16="http://schemas.microsoft.com/office/drawing/2014/main" id="{FE572E43-E396-3A2E-2092-53FCB6EA9B25}"/>
              </a:ext>
            </a:extLst>
          </p:cNvPr>
          <p:cNvSpPr/>
          <p:nvPr userDrawn="1"/>
        </p:nvSpPr>
        <p:spPr>
          <a:xfrm>
            <a:off x="11215269" y="247019"/>
            <a:ext cx="752343" cy="218166"/>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100"/>
              <a:t>Glossary</a:t>
            </a:r>
          </a:p>
        </p:txBody>
      </p:sp>
      <p:pic>
        <p:nvPicPr>
          <p:cNvPr id="24" name="Picture 23" descr="Text&#10;&#10;AI-generated content may be incorrect.">
            <a:extLst>
              <a:ext uri="{FF2B5EF4-FFF2-40B4-BE49-F238E27FC236}">
                <a16:creationId xmlns:a16="http://schemas.microsoft.com/office/drawing/2014/main" id="{07466927-2C07-3BE2-8201-AADFD9AEA4CA}"/>
              </a:ext>
            </a:extLst>
          </p:cNvPr>
          <p:cNvPicPr>
            <a:picLocks noChangeAspect="1"/>
          </p:cNvPicPr>
          <p:nvPr userDrawn="1"/>
        </p:nvPicPr>
        <p:blipFill>
          <a:blip r:embed="rId23"/>
          <a:stretch>
            <a:fillRect/>
          </a:stretch>
        </p:blipFill>
        <p:spPr>
          <a:xfrm>
            <a:off x="213995" y="480388"/>
            <a:ext cx="1746885" cy="1116220"/>
          </a:xfrm>
          <a:prstGeom prst="rect">
            <a:avLst/>
          </a:prstGeom>
        </p:spPr>
      </p:pic>
    </p:spTree>
    <p:extLst>
      <p:ext uri="{BB962C8B-B14F-4D97-AF65-F5344CB8AC3E}">
        <p14:creationId xmlns:p14="http://schemas.microsoft.com/office/powerpoint/2010/main" val="3736831245"/>
      </p:ext>
    </p:extLst>
  </p:cSld>
  <p:clrMap bg1="dk1" tx1="lt1" bg2="dk2" tx2="lt2" accent1="accent1" accent2="accent2" accent3="accent3" accent4="accent4" accent5="accent5" accent6="accent6" hlink="hlink" folHlink="folHlink"/>
  <p:sldLayoutIdLst>
    <p:sldLayoutId id="2147483679" r:id="rId1"/>
    <p:sldLayoutId id="2147483705" r:id="rId2"/>
    <p:sldLayoutId id="2147483687" r:id="rId3"/>
    <p:sldLayoutId id="2147483692" r:id="rId4"/>
    <p:sldLayoutId id="2147483706" r:id="rId5"/>
    <p:sldLayoutId id="2147483707" r:id="rId6"/>
    <p:sldLayoutId id="2147483708" r:id="rId7"/>
    <p:sldLayoutId id="2147483710" r:id="rId8"/>
    <p:sldLayoutId id="2147483709" r:id="rId9"/>
    <p:sldLayoutId id="2147483712" r:id="rId10"/>
    <p:sldLayoutId id="2147483685" r:id="rId11"/>
    <p:sldLayoutId id="2147483697" r:id="rId12"/>
    <p:sldLayoutId id="2147483701" r:id="rId13"/>
    <p:sldLayoutId id="2147483699" r:id="rId14"/>
    <p:sldLayoutId id="2147483711" r:id="rId15"/>
    <p:sldLayoutId id="2147483702" r:id="rId16"/>
    <p:sldLayoutId id="2147483694" r:id="rId17"/>
    <p:sldLayoutId id="2147483695" r:id="rId18"/>
    <p:sldLayoutId id="2147483681" r:id="rId19"/>
    <p:sldLayoutId id="2147483684" r:id="rId20"/>
  </p:sldLayoutIdLst>
  <p:hf hd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07" userDrawn="1">
          <p15:clr>
            <a:srgbClr val="F26B43"/>
          </p15:clr>
        </p15:guide>
        <p15:guide id="2" pos="74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urldefense.us/v3/__https:/www.mynavyhr.navy.mil/Support-Services/Culture-Resilience/Warrior-Toughness/__;!!DJ_L93zn18-Ojg!k6WNEE53eJcX8qQtlntn2G8TYBjeXuqUY5zsYrtZh2TMWk2Zx4gkmRoH19LGRYEoETaEinj0szwQSgDZ31nZ4aEm$"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militaryonesource.mil/resources/podcasts/military-onesource/deployment-stress-management/" TargetMode="External"/><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https://www.youtube.com/watch?v=RcGyVTAoXEU" TargetMode="External"/><Relationship Id="rId5" Type="http://schemas.openxmlformats.org/officeDocument/2006/relationships/hyperlink" Target="https://www.mynavyhr.navy.mil/Support-Services/Culture-Resilience/Warrior-Toughness/E-OSC_SOM/" TargetMode="External"/><Relationship Id="rId4" Type="http://schemas.openxmlformats.org/officeDocument/2006/relationships/hyperlink" Target="https://www.mynavyhr.navy.mil/Portals/55/Support/Culture%20Resilience/OSC/2025-07_Infographic_Stress_O_Meter.pdf?ver=JVpwZjmBT3c-6In05_ODXQ%3d%3d" TargetMode="External"/><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93A"/>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C620CB-41B0-A210-34C2-7885DBFBC63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Welcome</a:t>
            </a:r>
          </a:p>
        </p:txBody>
      </p:sp>
      <p:pic>
        <p:nvPicPr>
          <p:cNvPr id="7" name="Picture 6" descr="Warrior toughness logo. Mind, body, spirit.">
            <a:extLst>
              <a:ext uri="{FF2B5EF4-FFF2-40B4-BE49-F238E27FC236}">
                <a16:creationId xmlns:a16="http://schemas.microsoft.com/office/drawing/2014/main" id="{71857017-E28F-F9BD-8BDB-61139D44A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247" y="855354"/>
            <a:ext cx="5635507" cy="5635507"/>
          </a:xfrm>
          <a:prstGeom prst="rect">
            <a:avLst/>
          </a:prstGeom>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182497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Eustress Versus Distress</a:t>
            </a:r>
          </a:p>
        </p:txBody>
      </p:sp>
      <p:sp>
        <p:nvSpPr>
          <p:cNvPr id="9" name="Text Placeholder 8">
            <a:extLst>
              <a:ext uri="{FF2B5EF4-FFF2-40B4-BE49-F238E27FC236}">
                <a16:creationId xmlns:a16="http://schemas.microsoft.com/office/drawing/2014/main" id="{080A4AA9-E0F1-F42D-8ADE-FFED3EF046B3}"/>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latin typeface="Segoe UI" panose="020B0502040204020203" pitchFamily="34" charset="0"/>
              </a:rPr>
              <a:t>How have stressful experiences from the past made you stronger and more resilient today?</a:t>
            </a:r>
          </a:p>
        </p:txBody>
      </p:sp>
      <p:pic>
        <p:nvPicPr>
          <p:cNvPr id="4" name="Picture 3" descr="Two photos: one showing a team of sailors celebrating on an inflatable boat, and another depicting a lone sailor sitting with his head in his hands, appearing upset.">
            <a:extLst>
              <a:ext uri="{FF2B5EF4-FFF2-40B4-BE49-F238E27FC236}">
                <a16:creationId xmlns:a16="http://schemas.microsoft.com/office/drawing/2014/main" id="{F9F9A3C7-1CBE-A0B5-ABC8-16AB5D1FF4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11" name="Rectangle 10">
            <a:extLst>
              <a:ext uri="{FF2B5EF4-FFF2-40B4-BE49-F238E27FC236}">
                <a16:creationId xmlns:a16="http://schemas.microsoft.com/office/drawing/2014/main" id="{1F569E1B-F949-8BC6-C40F-30BE3D19C917}"/>
              </a:ext>
              <a:ext uri="{C183D7F6-B498-43B3-948B-1728B52AA6E4}">
                <adec:decorative xmlns:adec="http://schemas.microsoft.com/office/drawing/2017/decorative" val="1"/>
              </a:ext>
            </a:extLst>
          </p:cNvPr>
          <p:cNvSpPr/>
          <p:nvPr/>
        </p:nvSpPr>
        <p:spPr>
          <a:xfrm>
            <a:off x="438329" y="1701608"/>
            <a:ext cx="4659549" cy="4343400"/>
          </a:xfrm>
          <a:prstGeom prst="rect">
            <a:avLst/>
          </a:prstGeom>
          <a:gradFill flip="none" rotWithShape="1">
            <a:gsLst>
              <a:gs pos="60000">
                <a:srgbClr val="C9992A"/>
              </a:gs>
              <a:gs pos="100000">
                <a:srgbClr val="C9992A">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E169ED6-64F3-F830-6A7C-C828DE78187C}"/>
              </a:ext>
            </a:extLst>
          </p:cNvPr>
          <p:cNvSpPr txBox="1"/>
          <p:nvPr/>
        </p:nvSpPr>
        <p:spPr>
          <a:xfrm>
            <a:off x="451535" y="1801568"/>
            <a:ext cx="3399690" cy="4154984"/>
          </a:xfrm>
          <a:prstGeom prst="rect">
            <a:avLst/>
          </a:prstGeom>
          <a:noFill/>
        </p:spPr>
        <p:txBody>
          <a:bodyPr wrap="square" rtlCol="0">
            <a:spAutoFit/>
          </a:bodyPr>
          <a:lstStyle/>
          <a:p>
            <a:pPr algn="ctr"/>
            <a:r>
              <a:rPr lang="en-US" sz="2200" i="0">
                <a:solidFill>
                  <a:srgbClr val="00293A"/>
                </a:solidFill>
                <a:effectLst/>
                <a:latin typeface="Segoe UI" panose="020B0502040204020203" pitchFamily="34" charset="0"/>
                <a:cs typeface="Segoe UI" panose="020B0502040204020203" pitchFamily="34" charset="0"/>
              </a:rPr>
              <a:t>Eustress motivates</a:t>
            </a:r>
            <a:br>
              <a:rPr lang="en-US" sz="2200" i="0">
                <a:solidFill>
                  <a:srgbClr val="00293A"/>
                </a:solidFill>
                <a:effectLst/>
                <a:latin typeface="Segoe UI" panose="020B0502040204020203" pitchFamily="34" charset="0"/>
                <a:cs typeface="Segoe UI" panose="020B0502040204020203" pitchFamily="34" charset="0"/>
              </a:rPr>
            </a:br>
            <a:r>
              <a:rPr lang="en-US" sz="2200" i="0">
                <a:solidFill>
                  <a:srgbClr val="00293A"/>
                </a:solidFill>
                <a:effectLst/>
                <a:latin typeface="Segoe UI" panose="020B0502040204020203" pitchFamily="34" charset="0"/>
                <a:cs typeface="Segoe UI" panose="020B0502040204020203" pitchFamily="34" charset="0"/>
              </a:rPr>
              <a:t>and energizes.</a:t>
            </a:r>
          </a:p>
          <a:p>
            <a:pPr algn="ctr"/>
            <a:endParaRPr lang="en-US" sz="2200" i="0">
              <a:solidFill>
                <a:srgbClr val="00293A"/>
              </a:solidFill>
              <a:effectLst/>
              <a:latin typeface="Segoe UI" panose="020B0502040204020203" pitchFamily="34" charset="0"/>
              <a:cs typeface="Segoe UI" panose="020B0502040204020203" pitchFamily="34" charset="0"/>
            </a:endParaRPr>
          </a:p>
          <a:p>
            <a:pPr algn="ctr"/>
            <a:r>
              <a:rPr lang="en-US" sz="2200" i="0">
                <a:solidFill>
                  <a:srgbClr val="00293A"/>
                </a:solidFill>
                <a:effectLst/>
                <a:latin typeface="Segoe UI" panose="020B0502040204020203" pitchFamily="34" charset="0"/>
                <a:cs typeface="Segoe UI" panose="020B0502040204020203" pitchFamily="34" charset="0"/>
              </a:rPr>
              <a:t>Distress overwhelms</a:t>
            </a:r>
            <a:br>
              <a:rPr lang="en-US" sz="2200" i="0">
                <a:solidFill>
                  <a:srgbClr val="00293A"/>
                </a:solidFill>
                <a:effectLst/>
                <a:latin typeface="Segoe UI" panose="020B0502040204020203" pitchFamily="34" charset="0"/>
                <a:cs typeface="Segoe UI" panose="020B0502040204020203" pitchFamily="34" charset="0"/>
              </a:rPr>
            </a:br>
            <a:r>
              <a:rPr lang="en-US" sz="2200" i="0">
                <a:solidFill>
                  <a:srgbClr val="00293A"/>
                </a:solidFill>
                <a:effectLst/>
                <a:latin typeface="Segoe UI" panose="020B0502040204020203" pitchFamily="34" charset="0"/>
                <a:cs typeface="Segoe UI" panose="020B0502040204020203" pitchFamily="34" charset="0"/>
              </a:rPr>
              <a:t>and harms.</a:t>
            </a:r>
          </a:p>
          <a:p>
            <a:pPr algn="ctr"/>
            <a:endParaRPr lang="en-US" sz="2200" i="0">
              <a:solidFill>
                <a:srgbClr val="00293A"/>
              </a:solidFill>
              <a:effectLst/>
              <a:latin typeface="Segoe UI" panose="020B0502040204020203" pitchFamily="34" charset="0"/>
              <a:cs typeface="Segoe UI" panose="020B0502040204020203" pitchFamily="34" charset="0"/>
            </a:endParaRPr>
          </a:p>
          <a:p>
            <a:pPr algn="ctr"/>
            <a:r>
              <a:rPr lang="en-US" sz="2200" i="0">
                <a:solidFill>
                  <a:srgbClr val="00293A"/>
                </a:solidFill>
                <a:effectLst/>
                <a:latin typeface="Segoe UI" panose="020B0502040204020203" pitchFamily="34" charset="0"/>
                <a:cs typeface="Segoe UI" panose="020B0502040204020203" pitchFamily="34" charset="0"/>
              </a:rPr>
              <a:t>The key is to develop a balanced, positive relationship with stress, learning how to use it for growth without letting it control us.</a:t>
            </a:r>
          </a:p>
        </p:txBody>
      </p:sp>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10</a:t>
            </a:fld>
            <a:endParaRPr lang="en-US"/>
          </a:p>
        </p:txBody>
      </p:sp>
    </p:spTree>
    <p:extLst>
      <p:ext uri="{BB962C8B-B14F-4D97-AF65-F5344CB8AC3E}">
        <p14:creationId xmlns:p14="http://schemas.microsoft.com/office/powerpoint/2010/main" val="168225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DBE8655-C364-D952-5594-18D4965B2CD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Stress Is Necessary</a:t>
            </a:r>
          </a:p>
        </p:txBody>
      </p:sp>
      <p:sp>
        <p:nvSpPr>
          <p:cNvPr id="9" name="Text Placeholder 8">
            <a:extLst>
              <a:ext uri="{FF2B5EF4-FFF2-40B4-BE49-F238E27FC236}">
                <a16:creationId xmlns:a16="http://schemas.microsoft.com/office/drawing/2014/main" id="{EF042BCD-62EB-1A3A-1A44-D43D9E4E7F1C}"/>
              </a:ext>
            </a:extLst>
          </p:cNvPr>
          <p:cNvSpPr>
            <a:spLocks noGrp="1"/>
          </p:cNvSpPr>
          <p:nvPr>
            <p:ph type="body" sz="quarter" idx="19"/>
          </p:nvPr>
        </p:nvSpPr>
        <p:spPr/>
        <p:txBody>
          <a:bodyPr/>
          <a:lstStyle/>
          <a:p>
            <a:r>
              <a:rPr lang="en-US"/>
              <a:t>Why is stress necessary?</a:t>
            </a:r>
          </a:p>
        </p:txBody>
      </p:sp>
      <p:sp>
        <p:nvSpPr>
          <p:cNvPr id="8" name="Content Placeholder 7">
            <a:extLst>
              <a:ext uri="{FF2B5EF4-FFF2-40B4-BE49-F238E27FC236}">
                <a16:creationId xmlns:a16="http://schemas.microsoft.com/office/drawing/2014/main" id="{B14F2D23-E8C0-F8B4-4AA8-1385234A433A}"/>
              </a:ext>
            </a:extLst>
          </p:cNvPr>
          <p:cNvSpPr>
            <a:spLocks noGrp="1"/>
          </p:cNvSpPr>
          <p:nvPr>
            <p:ph sz="half" idx="1"/>
          </p:nvPr>
        </p:nvSpPr>
        <p:spPr/>
        <p:txBody>
          <a:bodyPr/>
          <a:lstStyle/>
          <a:p>
            <a:r>
              <a:rPr lang="en-US"/>
              <a:t>Stress acts as a signal. Stress alerts us that something requires our attention.</a:t>
            </a:r>
          </a:p>
        </p:txBody>
      </p:sp>
      <p:pic>
        <p:nvPicPr>
          <p:cNvPr id="11" name="Picture 10" descr="Sailor inspecting an alarm with an active red light.">
            <a:extLst>
              <a:ext uri="{FF2B5EF4-FFF2-40B4-BE49-F238E27FC236}">
                <a16:creationId xmlns:a16="http://schemas.microsoft.com/office/drawing/2014/main" id="{459B5E94-A9CB-FE6C-9C3E-B0637181C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26" y="2842451"/>
            <a:ext cx="3200400" cy="3200400"/>
          </a:xfrm>
          <a:prstGeom prst="rect">
            <a:avLst/>
          </a:prstGeom>
        </p:spPr>
      </p:pic>
      <p:pic>
        <p:nvPicPr>
          <p:cNvPr id="12" name="Picture 11" descr="Fire fighter extinguishing a fire.">
            <a:extLst>
              <a:ext uri="{FF2B5EF4-FFF2-40B4-BE49-F238E27FC236}">
                <a16:creationId xmlns:a16="http://schemas.microsoft.com/office/drawing/2014/main" id="{4DE85560-C980-862E-D40D-1CF88A1600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99743" y="2842451"/>
            <a:ext cx="3200400" cy="3200400"/>
          </a:xfrm>
          <a:prstGeom prst="rect">
            <a:avLst/>
          </a:prstGeom>
        </p:spPr>
      </p:pic>
      <p:pic>
        <p:nvPicPr>
          <p:cNvPr id="13" name="Picture 12" descr="Two sailors inspecting items on a clipboard.">
            <a:extLst>
              <a:ext uri="{FF2B5EF4-FFF2-40B4-BE49-F238E27FC236}">
                <a16:creationId xmlns:a16="http://schemas.microsoft.com/office/drawing/2014/main" id="{AD0D18AD-81BA-4178-2382-5CDDFEC325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60574" y="2842451"/>
            <a:ext cx="3200400" cy="3200400"/>
          </a:xfrm>
          <a:prstGeom prst="rect">
            <a:avLst/>
          </a:prstGeom>
        </p:spPr>
      </p:pic>
      <p:sp>
        <p:nvSpPr>
          <p:cNvPr id="5" name="Footer Placeholder 4">
            <a:extLst>
              <a:ext uri="{FF2B5EF4-FFF2-40B4-BE49-F238E27FC236}">
                <a16:creationId xmlns:a16="http://schemas.microsoft.com/office/drawing/2014/main" id="{6B9AD8CB-F575-123F-7822-8971BECC570B}"/>
              </a:ext>
            </a:extLst>
          </p:cNvPr>
          <p:cNvSpPr>
            <a:spLocks noGrp="1"/>
          </p:cNvSpPr>
          <p:nvPr>
            <p:ph type="ftr" sz="quarter" idx="11"/>
          </p:nvPr>
        </p:nvSpPr>
        <p:spPr/>
        <p:txBody>
          <a:bodyPr/>
          <a:lstStyle/>
          <a:p>
            <a:r>
              <a:rPr lang="en-US"/>
              <a:t>UNCLASSIFIED</a:t>
            </a:r>
          </a:p>
        </p:txBody>
      </p:sp>
      <p:sp>
        <p:nvSpPr>
          <p:cNvPr id="10" name="Slide Number Placeholder 2">
            <a:extLst>
              <a:ext uri="{FF2B5EF4-FFF2-40B4-BE49-F238E27FC236}">
                <a16:creationId xmlns:a16="http://schemas.microsoft.com/office/drawing/2014/main" id="{2462BF58-C606-507F-BBBC-CBF976EBBF76}"/>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11</a:t>
            </a:fld>
            <a:endParaRPr lang="en-US"/>
          </a:p>
        </p:txBody>
      </p:sp>
    </p:spTree>
    <p:extLst>
      <p:ext uri="{BB962C8B-B14F-4D97-AF65-F5344CB8AC3E}">
        <p14:creationId xmlns:p14="http://schemas.microsoft.com/office/powerpoint/2010/main" val="2043212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93A"/>
        </a:solidFill>
        <a:effectLst/>
      </p:bgPr>
    </p:bg>
    <p:spTree>
      <p:nvGrpSpPr>
        <p:cNvPr id="1" name="">
          <a:extLst>
            <a:ext uri="{FF2B5EF4-FFF2-40B4-BE49-F238E27FC236}">
              <a16:creationId xmlns:a16="http://schemas.microsoft.com/office/drawing/2014/main" id="{08AD1B3F-1E09-2DB7-BA46-ED2ACBA9345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A07748F-2918-8415-44BE-7AE961C4566B}"/>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Success Requires Stress</a:t>
            </a:r>
          </a:p>
        </p:txBody>
      </p:sp>
      <p:grpSp>
        <p:nvGrpSpPr>
          <p:cNvPr id="5" name="Group 4" descr="A performance diagram showing how stress impacts performance: starting at &quot;Not Engaged,&quot; rising through &quot;Under Performance&quot; to &quot;Optimal Performance,&quot; then declining as stress continues and support decreases, leading to &quot;Impaired Performance&quot; and eventually &quot;Distress.&quot;">
            <a:extLst>
              <a:ext uri="{FF2B5EF4-FFF2-40B4-BE49-F238E27FC236}">
                <a16:creationId xmlns:a16="http://schemas.microsoft.com/office/drawing/2014/main" id="{407FD4BB-BA1D-11D0-65DF-ACFE519DDCCD}"/>
              </a:ext>
            </a:extLst>
          </p:cNvPr>
          <p:cNvGrpSpPr/>
          <p:nvPr/>
        </p:nvGrpSpPr>
        <p:grpSpPr>
          <a:xfrm>
            <a:off x="426720" y="1710828"/>
            <a:ext cx="11311666" cy="4645522"/>
            <a:chOff x="426720" y="1710828"/>
            <a:chExt cx="11311666" cy="4645522"/>
          </a:xfrm>
        </p:grpSpPr>
        <p:sp>
          <p:nvSpPr>
            <p:cNvPr id="23" name="Rectangle 22">
              <a:extLst>
                <a:ext uri="{FF2B5EF4-FFF2-40B4-BE49-F238E27FC236}">
                  <a16:creationId xmlns:a16="http://schemas.microsoft.com/office/drawing/2014/main" id="{694274FB-8355-B50C-9123-5BCC4B731992}"/>
                </a:ext>
                <a:ext uri="{C183D7F6-B498-43B3-948B-1728B52AA6E4}">
                  <adec:decorative xmlns:adec="http://schemas.microsoft.com/office/drawing/2017/decorative" val="1"/>
                </a:ext>
              </a:extLst>
            </p:cNvPr>
            <p:cNvSpPr/>
            <p:nvPr/>
          </p:nvSpPr>
          <p:spPr>
            <a:xfrm>
              <a:off x="426720" y="1710828"/>
              <a:ext cx="11311666" cy="4645522"/>
            </a:xfrm>
            <a:prstGeom prst="rect">
              <a:avLst/>
            </a:prstGeom>
            <a:solidFill>
              <a:schemeClr val="tx1">
                <a:lumMod val="95000"/>
              </a:schemeClr>
            </a:solidFill>
            <a:ln w="50800">
              <a:solidFill>
                <a:srgbClr val="E8B00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9E5E9F-1002-B231-A91B-A2CFB0017C76}"/>
                </a:ext>
                <a:ext uri="{C183D7F6-B498-43B3-948B-1728B52AA6E4}">
                  <adec:decorative xmlns:adec="http://schemas.microsoft.com/office/drawing/2017/decorative" val="1"/>
                </a:ext>
              </a:extLst>
            </p:cNvPr>
            <p:cNvSpPr txBox="1"/>
            <p:nvPr/>
          </p:nvSpPr>
          <p:spPr>
            <a:xfrm>
              <a:off x="8600657" y="3394070"/>
              <a:ext cx="1758763" cy="584775"/>
            </a:xfrm>
            <a:prstGeom prst="rect">
              <a:avLst/>
            </a:prstGeom>
            <a:noFill/>
          </p:spPr>
          <p:txBody>
            <a:bodyPr wrap="square" rtlCol="0">
              <a:spAutoFit/>
            </a:bodyPr>
            <a:lstStyle/>
            <a:p>
              <a:pPr algn="ctr"/>
              <a:r>
                <a:rPr lang="en-US" sz="1600" b="1" i="1">
                  <a:solidFill>
                    <a:srgbClr val="012A39"/>
                  </a:solidFill>
                  <a:latin typeface="Segoe UI Semibold" panose="020B0702040204020203" pitchFamily="34" charset="0"/>
                  <a:cs typeface="Segoe UI Semibold" panose="020B0702040204020203" pitchFamily="34" charset="0"/>
                </a:rPr>
                <a:t>Impaired Performance</a:t>
              </a:r>
            </a:p>
          </p:txBody>
        </p:sp>
        <p:sp>
          <p:nvSpPr>
            <p:cNvPr id="27" name="TextBox 26">
              <a:extLst>
                <a:ext uri="{FF2B5EF4-FFF2-40B4-BE49-F238E27FC236}">
                  <a16:creationId xmlns:a16="http://schemas.microsoft.com/office/drawing/2014/main" id="{86F2CF58-A3E8-0BA0-CFFD-22C9AAB47688}"/>
                </a:ext>
                <a:ext uri="{C183D7F6-B498-43B3-948B-1728B52AA6E4}">
                  <adec:decorative xmlns:adec="http://schemas.microsoft.com/office/drawing/2017/decorative" val="1"/>
                </a:ext>
              </a:extLst>
            </p:cNvPr>
            <p:cNvSpPr txBox="1"/>
            <p:nvPr/>
          </p:nvSpPr>
          <p:spPr>
            <a:xfrm>
              <a:off x="5568822" y="2831868"/>
              <a:ext cx="1672257" cy="461665"/>
            </a:xfrm>
            <a:prstGeom prst="rect">
              <a:avLst/>
            </a:prstGeom>
            <a:noFill/>
          </p:spPr>
          <p:txBody>
            <a:bodyPr wrap="square" rtlCol="0">
              <a:spAutoFit/>
            </a:bodyPr>
            <a:lstStyle/>
            <a:p>
              <a:pPr algn="ctr"/>
              <a:r>
                <a:rPr lang="en-US" sz="2400" b="1">
                  <a:ln w="19050">
                    <a:solidFill>
                      <a:schemeClr val="bg1"/>
                    </a:solidFill>
                  </a:ln>
                  <a:latin typeface="Segoe UI Black" panose="020B0A02040204020203" pitchFamily="34" charset="0"/>
                  <a:ea typeface="Segoe UI Black" panose="020B0A02040204020203" pitchFamily="34" charset="0"/>
                  <a:cs typeface="Segoe UI" panose="020B0502040204020203" pitchFamily="34" charset="0"/>
                </a:rPr>
                <a:t>EUSTRESS</a:t>
              </a:r>
            </a:p>
          </p:txBody>
        </p:sp>
        <p:grpSp>
          <p:nvGrpSpPr>
            <p:cNvPr id="3" name="Group 2" descr="Graph illustrating the relationship between stress levels and performance: As stress increases, challenge and performance rise incrementally, starting at underperformance and progressing from &quot;not engaged&quot; to a peak labeled &quot;optimal performance/eustress/ready and engaged.&quot; Beyond the peak, as stress continues to rise, performance declines, transitioning to &quot;impaired performance/distress&quot; as support decreases.">
              <a:extLst>
                <a:ext uri="{FF2B5EF4-FFF2-40B4-BE49-F238E27FC236}">
                  <a16:creationId xmlns:a16="http://schemas.microsoft.com/office/drawing/2014/main" id="{80B74614-D6C9-FE07-E526-4C1AB4F0B7EF}"/>
                </a:ext>
              </a:extLst>
            </p:cNvPr>
            <p:cNvGrpSpPr/>
            <p:nvPr/>
          </p:nvGrpSpPr>
          <p:grpSpPr>
            <a:xfrm>
              <a:off x="967401" y="1934016"/>
              <a:ext cx="10404597" cy="4183957"/>
              <a:chOff x="967401" y="1934016"/>
              <a:chExt cx="10404597" cy="4183957"/>
            </a:xfrm>
          </p:grpSpPr>
          <p:sp>
            <p:nvSpPr>
              <p:cNvPr id="11" name="Freeform 10">
                <a:extLst>
                  <a:ext uri="{FF2B5EF4-FFF2-40B4-BE49-F238E27FC236}">
                    <a16:creationId xmlns:a16="http://schemas.microsoft.com/office/drawing/2014/main" id="{4272808A-48C8-D61F-5118-C8C16210B0E4}"/>
                  </a:ext>
                </a:extLst>
              </p:cNvPr>
              <p:cNvSpPr/>
              <p:nvPr/>
            </p:nvSpPr>
            <p:spPr>
              <a:xfrm>
                <a:off x="1953603" y="2557325"/>
                <a:ext cx="8712905" cy="2464889"/>
              </a:xfrm>
              <a:custGeom>
                <a:avLst/>
                <a:gdLst>
                  <a:gd name="csX0" fmla="*/ 8553343 w 8712905"/>
                  <a:gd name="csY0" fmla="*/ 2464220 h 2464889"/>
                  <a:gd name="csX1" fmla="*/ 8712905 w 8712905"/>
                  <a:gd name="csY1" fmla="*/ 2453508 h 2464889"/>
                  <a:gd name="csX2" fmla="*/ 8391769 w 8712905"/>
                  <a:gd name="csY2" fmla="*/ 2405970 h 2464889"/>
                  <a:gd name="csX3" fmla="*/ 7762236 w 8712905"/>
                  <a:gd name="csY3" fmla="*/ 2246620 h 2464889"/>
                  <a:gd name="csX4" fmla="*/ 7480655 w 8712905"/>
                  <a:gd name="csY4" fmla="*/ 2113381 h 2464889"/>
                  <a:gd name="csX5" fmla="*/ 7283549 w 8712905"/>
                  <a:gd name="csY5" fmla="*/ 2003576 h 2464889"/>
                  <a:gd name="csX6" fmla="*/ 7099181 w 8712905"/>
                  <a:gd name="csY6" fmla="*/ 1880381 h 2464889"/>
                  <a:gd name="csX7" fmla="*/ 6715025 w 8712905"/>
                  <a:gd name="csY7" fmla="*/ 1582435 h 2464889"/>
                  <a:gd name="csX8" fmla="*/ 6393889 w 8712905"/>
                  <a:gd name="csY8" fmla="*/ 1243648 h 2464889"/>
                  <a:gd name="csX9" fmla="*/ 5831398 w 8712905"/>
                  <a:gd name="csY9" fmla="*/ 509832 h 2464889"/>
                  <a:gd name="csX10" fmla="*/ 5382210 w 8712905"/>
                  <a:gd name="csY10" fmla="*/ 185774 h 2464889"/>
                  <a:gd name="csX11" fmla="*/ 4910898 w 8712905"/>
                  <a:gd name="csY11" fmla="*/ 35797 h 2464889"/>
                  <a:gd name="csX12" fmla="*/ 3120851 w 8712905"/>
                  <a:gd name="csY12" fmla="*/ 493093 h 2464889"/>
                  <a:gd name="csX13" fmla="*/ 2418911 w 8712905"/>
                  <a:gd name="csY13" fmla="*/ 1321315 h 2464889"/>
                  <a:gd name="csX14" fmla="*/ 2127944 w 8712905"/>
                  <a:gd name="csY14" fmla="*/ 1621269 h 2464889"/>
                  <a:gd name="csX15" fmla="*/ 1989165 w 8712905"/>
                  <a:gd name="csY15" fmla="*/ 1727726 h 2464889"/>
                  <a:gd name="csX16" fmla="*/ 1607020 w 8712905"/>
                  <a:gd name="csY16" fmla="*/ 1966082 h 2464889"/>
                  <a:gd name="csX17" fmla="*/ 786414 w 8712905"/>
                  <a:gd name="csY17" fmla="*/ 2303530 h 2464889"/>
                  <a:gd name="csX18" fmla="*/ 0 w 8712905"/>
                  <a:gd name="csY18" fmla="*/ 2456855 h 2464889"/>
                  <a:gd name="csX19" fmla="*/ 4562275 w 8712905"/>
                  <a:gd name="csY19" fmla="*/ 2460872 h 2464889"/>
                  <a:gd name="csX20" fmla="*/ 8554013 w 8712905"/>
                  <a:gd name="csY20" fmla="*/ 2464890 h 24648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8712905" h="2464889">
                    <a:moveTo>
                      <a:pt x="8553343" y="2464220"/>
                    </a:moveTo>
                    <a:cubicBezTo>
                      <a:pt x="8613011" y="2464220"/>
                      <a:pt x="8658601" y="2458194"/>
                      <a:pt x="8712905" y="2453508"/>
                    </a:cubicBezTo>
                    <a:lnTo>
                      <a:pt x="8391769" y="2405970"/>
                    </a:lnTo>
                    <a:cubicBezTo>
                      <a:pt x="8289193" y="2390571"/>
                      <a:pt x="7839336" y="2283444"/>
                      <a:pt x="7762236" y="2246620"/>
                    </a:cubicBezTo>
                    <a:lnTo>
                      <a:pt x="7480655" y="2113381"/>
                    </a:lnTo>
                    <a:cubicBezTo>
                      <a:pt x="7414283" y="2081913"/>
                      <a:pt x="7344558" y="2044418"/>
                      <a:pt x="7283549" y="2003576"/>
                    </a:cubicBezTo>
                    <a:lnTo>
                      <a:pt x="7099181" y="1880381"/>
                    </a:lnTo>
                    <a:cubicBezTo>
                      <a:pt x="6958390" y="1786645"/>
                      <a:pt x="6840395" y="1695588"/>
                      <a:pt x="6715025" y="1582435"/>
                    </a:cubicBezTo>
                    <a:cubicBezTo>
                      <a:pt x="6637925" y="1512803"/>
                      <a:pt x="6448193" y="1324662"/>
                      <a:pt x="6393889" y="1243648"/>
                    </a:cubicBezTo>
                    <a:cubicBezTo>
                      <a:pt x="6220918" y="986545"/>
                      <a:pt x="6047277" y="737475"/>
                      <a:pt x="5831398" y="509832"/>
                    </a:cubicBezTo>
                    <a:cubicBezTo>
                      <a:pt x="5701335" y="372576"/>
                      <a:pt x="5555851" y="261432"/>
                      <a:pt x="5382210" y="185774"/>
                    </a:cubicBezTo>
                    <a:cubicBezTo>
                      <a:pt x="5228011" y="118151"/>
                      <a:pt x="5076494" y="63918"/>
                      <a:pt x="4910898" y="35797"/>
                    </a:cubicBezTo>
                    <a:cubicBezTo>
                      <a:pt x="4300807" y="-68651"/>
                      <a:pt x="3572050" y="47179"/>
                      <a:pt x="3120851" y="493093"/>
                    </a:cubicBezTo>
                    <a:cubicBezTo>
                      <a:pt x="2860053" y="750197"/>
                      <a:pt x="2640152" y="1030734"/>
                      <a:pt x="2418911" y="1321315"/>
                    </a:cubicBezTo>
                    <a:cubicBezTo>
                      <a:pt x="2371310" y="1383582"/>
                      <a:pt x="2182919" y="1579088"/>
                      <a:pt x="2127944" y="1621269"/>
                    </a:cubicBezTo>
                    <a:lnTo>
                      <a:pt x="1989165" y="1727726"/>
                    </a:lnTo>
                    <a:cubicBezTo>
                      <a:pt x="1869158" y="1819453"/>
                      <a:pt x="1739095" y="1891093"/>
                      <a:pt x="1607020" y="1966082"/>
                    </a:cubicBezTo>
                    <a:cubicBezTo>
                      <a:pt x="1337507" y="2099321"/>
                      <a:pt x="1076710" y="2223185"/>
                      <a:pt x="786414" y="2303530"/>
                    </a:cubicBezTo>
                    <a:cubicBezTo>
                      <a:pt x="520924" y="2370484"/>
                      <a:pt x="262138" y="2414674"/>
                      <a:pt x="0" y="2456855"/>
                    </a:cubicBezTo>
                    <a:lnTo>
                      <a:pt x="4562275" y="2460872"/>
                    </a:lnTo>
                    <a:lnTo>
                      <a:pt x="8554013" y="2464890"/>
                    </a:lnTo>
                    <a:close/>
                  </a:path>
                </a:pathLst>
              </a:custGeom>
              <a:gradFill>
                <a:gsLst>
                  <a:gs pos="40000">
                    <a:srgbClr val="0F897C"/>
                  </a:gs>
                  <a:gs pos="27000">
                    <a:srgbClr val="0179AC"/>
                  </a:gs>
                  <a:gs pos="51000">
                    <a:srgbClr val="32B107"/>
                  </a:gs>
                  <a:gs pos="75000">
                    <a:srgbClr val="FEC502"/>
                  </a:gs>
                  <a:gs pos="64000">
                    <a:srgbClr val="FEF603"/>
                  </a:gs>
                  <a:gs pos="91000">
                    <a:srgbClr val="FF0000"/>
                  </a:gs>
                </a:gsLst>
                <a:lin ang="0" scaled="0"/>
              </a:gradFill>
              <a:ln w="952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2" name="Freeform 11">
                <a:extLst>
                  <a:ext uri="{FF2B5EF4-FFF2-40B4-BE49-F238E27FC236}">
                    <a16:creationId xmlns:a16="http://schemas.microsoft.com/office/drawing/2014/main" id="{35A4CC2E-EEBD-CF00-5766-C9E320B93ACA}"/>
                  </a:ext>
                </a:extLst>
              </p:cNvPr>
              <p:cNvSpPr/>
              <p:nvPr/>
            </p:nvSpPr>
            <p:spPr>
              <a:xfrm>
                <a:off x="1389101" y="5012172"/>
                <a:ext cx="9886157" cy="574465"/>
              </a:xfrm>
              <a:custGeom>
                <a:avLst/>
                <a:gdLst>
                  <a:gd name="csX0" fmla="*/ 9697096 w 9886157"/>
                  <a:gd name="csY0" fmla="*/ 569109 h 574465"/>
                  <a:gd name="csX1" fmla="*/ 9886157 w 9886157"/>
                  <a:gd name="csY1" fmla="*/ 283885 h 574465"/>
                  <a:gd name="csX2" fmla="*/ 9695084 w 9886157"/>
                  <a:gd name="csY2" fmla="*/ 0 h 574465"/>
                  <a:gd name="csX3" fmla="*/ 9695755 w 9886157"/>
                  <a:gd name="csY3" fmla="*/ 121187 h 574465"/>
                  <a:gd name="csX4" fmla="*/ 189061 w 9886157"/>
                  <a:gd name="csY4" fmla="*/ 118509 h 574465"/>
                  <a:gd name="csX5" fmla="*/ 188391 w 9886157"/>
                  <a:gd name="csY5" fmla="*/ 5356 h 574465"/>
                  <a:gd name="csX6" fmla="*/ 0 w 9886157"/>
                  <a:gd name="csY6" fmla="*/ 291250 h 574465"/>
                  <a:gd name="csX7" fmla="*/ 191743 w 9886157"/>
                  <a:gd name="csY7" fmla="*/ 574466 h 574465"/>
                  <a:gd name="csX8" fmla="*/ 191072 w 9886157"/>
                  <a:gd name="csY8" fmla="*/ 447922 h 574465"/>
                  <a:gd name="csX9" fmla="*/ 9696426 w 9886157"/>
                  <a:gd name="csY9" fmla="*/ 450601 h 574465"/>
                  <a:gd name="csX10" fmla="*/ 9697096 w 9886157"/>
                  <a:gd name="csY10" fmla="*/ 569109 h 5744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886157" h="574465">
                    <a:moveTo>
                      <a:pt x="9697096" y="569109"/>
                    </a:moveTo>
                    <a:lnTo>
                      <a:pt x="9886157" y="283885"/>
                    </a:lnTo>
                    <a:lnTo>
                      <a:pt x="9695084" y="0"/>
                    </a:lnTo>
                    <a:lnTo>
                      <a:pt x="9695755" y="121187"/>
                    </a:lnTo>
                    <a:lnTo>
                      <a:pt x="189061" y="118509"/>
                    </a:lnTo>
                    <a:lnTo>
                      <a:pt x="188391" y="5356"/>
                    </a:lnTo>
                    <a:lnTo>
                      <a:pt x="0" y="291250"/>
                    </a:lnTo>
                    <a:lnTo>
                      <a:pt x="191743" y="574466"/>
                    </a:lnTo>
                    <a:lnTo>
                      <a:pt x="191072" y="447922"/>
                    </a:lnTo>
                    <a:lnTo>
                      <a:pt x="9696426" y="450601"/>
                    </a:lnTo>
                    <a:lnTo>
                      <a:pt x="9697096" y="569109"/>
                    </a:lnTo>
                    <a:close/>
                  </a:path>
                </a:pathLst>
              </a:custGeom>
              <a:gradFill>
                <a:gsLst>
                  <a:gs pos="40000">
                    <a:srgbClr val="0F897C"/>
                  </a:gs>
                  <a:gs pos="27000">
                    <a:srgbClr val="0179AC"/>
                  </a:gs>
                  <a:gs pos="51000">
                    <a:srgbClr val="32B107"/>
                  </a:gs>
                  <a:gs pos="73000">
                    <a:srgbClr val="FEC502"/>
                  </a:gs>
                  <a:gs pos="62000">
                    <a:srgbClr val="FEF603"/>
                  </a:gs>
                  <a:gs pos="92000">
                    <a:srgbClr val="FF0000"/>
                  </a:gs>
                </a:gsLst>
                <a:lin ang="0" scaled="0"/>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21F71A25-25F8-60FB-8746-C5E5147E25B6}"/>
                  </a:ext>
                </a:extLst>
              </p:cNvPr>
              <p:cNvSpPr/>
              <p:nvPr/>
            </p:nvSpPr>
            <p:spPr>
              <a:xfrm>
                <a:off x="2570784" y="5547526"/>
                <a:ext cx="3783519" cy="569109"/>
              </a:xfrm>
              <a:custGeom>
                <a:avLst/>
                <a:gdLst>
                  <a:gd name="csX0" fmla="*/ 3783520 w 3783519"/>
                  <a:gd name="csY0" fmla="*/ 283885 h 569109"/>
                  <a:gd name="csX1" fmla="*/ 3592448 w 3783519"/>
                  <a:gd name="csY1" fmla="*/ 0 h 569109"/>
                  <a:gd name="csX2" fmla="*/ 3592448 w 3783519"/>
                  <a:gd name="csY2" fmla="*/ 150647 h 569109"/>
                  <a:gd name="csX3" fmla="*/ 2967 w 3783519"/>
                  <a:gd name="csY3" fmla="*/ 149307 h 569109"/>
                  <a:gd name="csX4" fmla="*/ 5649 w 3783519"/>
                  <a:gd name="csY4" fmla="*/ 418463 h 569109"/>
                  <a:gd name="csX5" fmla="*/ 3593789 w 3783519"/>
                  <a:gd name="csY5" fmla="*/ 419802 h 569109"/>
                  <a:gd name="csX6" fmla="*/ 3593789 w 3783519"/>
                  <a:gd name="csY6" fmla="*/ 569109 h 569109"/>
                  <a:gd name="csX7" fmla="*/ 3783520 w 3783519"/>
                  <a:gd name="csY7" fmla="*/ 283885 h 569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783519" h="569109">
                    <a:moveTo>
                      <a:pt x="3783520" y="283885"/>
                    </a:moveTo>
                    <a:lnTo>
                      <a:pt x="3592448" y="0"/>
                    </a:lnTo>
                    <a:lnTo>
                      <a:pt x="3592448" y="150647"/>
                    </a:lnTo>
                    <a:cubicBezTo>
                      <a:pt x="3592448" y="150647"/>
                      <a:pt x="2967" y="149307"/>
                      <a:pt x="2967" y="149307"/>
                    </a:cubicBezTo>
                    <a:cubicBezTo>
                      <a:pt x="-1056" y="246391"/>
                      <a:pt x="-1726" y="330753"/>
                      <a:pt x="5649" y="418463"/>
                    </a:cubicBezTo>
                    <a:lnTo>
                      <a:pt x="3593789" y="419802"/>
                    </a:lnTo>
                    <a:lnTo>
                      <a:pt x="3593789" y="569109"/>
                    </a:lnTo>
                    <a:cubicBezTo>
                      <a:pt x="3593789" y="569109"/>
                      <a:pt x="3783520" y="283885"/>
                      <a:pt x="3783520" y="283885"/>
                    </a:cubicBezTo>
                    <a:close/>
                  </a:path>
                </a:pathLst>
              </a:custGeom>
              <a:gradFill>
                <a:gsLst>
                  <a:gs pos="62000">
                    <a:srgbClr val="0070C0"/>
                  </a:gs>
                  <a:gs pos="9000">
                    <a:srgbClr val="00B050"/>
                  </a:gs>
                </a:gsLst>
                <a:lin ang="7800000" scaled="0"/>
              </a:gradFill>
              <a:ln w="12700" cap="flat">
                <a:solidFill>
                  <a:schemeClr val="accent1">
                    <a:shade val="15000"/>
                  </a:schemeClr>
                </a:solidFill>
                <a:prstDash val="solid"/>
                <a:miter/>
              </a:ln>
            </p:spPr>
            <p:txBody>
              <a:bodyPr/>
              <a:lstStyle/>
              <a:p>
                <a:endParaRPr lang="en-US"/>
              </a:p>
            </p:txBody>
          </p:sp>
          <p:sp>
            <p:nvSpPr>
              <p:cNvPr id="14" name="Freeform 13">
                <a:extLst>
                  <a:ext uri="{FF2B5EF4-FFF2-40B4-BE49-F238E27FC236}">
                    <a16:creationId xmlns:a16="http://schemas.microsoft.com/office/drawing/2014/main" id="{1DC272C7-8DB6-98C7-D3F4-15BAA240CD50}"/>
                  </a:ext>
                </a:extLst>
              </p:cNvPr>
              <p:cNvSpPr/>
              <p:nvPr/>
            </p:nvSpPr>
            <p:spPr>
              <a:xfrm>
                <a:off x="967401" y="2174660"/>
                <a:ext cx="569865" cy="2916517"/>
              </a:xfrm>
              <a:custGeom>
                <a:avLst/>
                <a:gdLst>
                  <a:gd name="csX0" fmla="*/ 443824 w 569865"/>
                  <a:gd name="csY0" fmla="*/ 189480 h 2916517"/>
                  <a:gd name="csX1" fmla="*/ 569865 w 569865"/>
                  <a:gd name="csY1" fmla="*/ 189480 h 2916517"/>
                  <a:gd name="csX2" fmla="*/ 284933 w 569865"/>
                  <a:gd name="csY2" fmla="*/ 0 h 2916517"/>
                  <a:gd name="csX3" fmla="*/ 0 w 569865"/>
                  <a:gd name="csY3" fmla="*/ 189480 h 2916517"/>
                  <a:gd name="csX4" fmla="*/ 130063 w 569865"/>
                  <a:gd name="csY4" fmla="*/ 189480 h 2916517"/>
                  <a:gd name="csX5" fmla="*/ 126711 w 569865"/>
                  <a:gd name="csY5" fmla="*/ 2725029 h 2916517"/>
                  <a:gd name="csX6" fmla="*/ 0 w 569865"/>
                  <a:gd name="csY6" fmla="*/ 2723690 h 2916517"/>
                  <a:gd name="csX7" fmla="*/ 282921 w 569865"/>
                  <a:gd name="csY7" fmla="*/ 2916518 h 2916517"/>
                  <a:gd name="csX8" fmla="*/ 569865 w 569865"/>
                  <a:gd name="csY8" fmla="*/ 2729716 h 2916517"/>
                  <a:gd name="csX9" fmla="*/ 442484 w 569865"/>
                  <a:gd name="csY9" fmla="*/ 2728377 h 2916517"/>
                  <a:gd name="csX10" fmla="*/ 443824 w 569865"/>
                  <a:gd name="csY10" fmla="*/ 189480 h 29165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69865" h="2916517">
                    <a:moveTo>
                      <a:pt x="443824" y="189480"/>
                    </a:moveTo>
                    <a:lnTo>
                      <a:pt x="569865" y="189480"/>
                    </a:lnTo>
                    <a:lnTo>
                      <a:pt x="284933" y="0"/>
                    </a:lnTo>
                    <a:lnTo>
                      <a:pt x="0" y="189480"/>
                    </a:lnTo>
                    <a:lnTo>
                      <a:pt x="130063" y="189480"/>
                    </a:lnTo>
                    <a:lnTo>
                      <a:pt x="126711" y="2725029"/>
                    </a:lnTo>
                    <a:lnTo>
                      <a:pt x="0" y="2723690"/>
                    </a:lnTo>
                    <a:lnTo>
                      <a:pt x="282921" y="2916518"/>
                    </a:lnTo>
                    <a:lnTo>
                      <a:pt x="569865" y="2729716"/>
                    </a:lnTo>
                    <a:lnTo>
                      <a:pt x="442484" y="2728377"/>
                    </a:lnTo>
                    <a:lnTo>
                      <a:pt x="443824" y="189480"/>
                    </a:lnTo>
                    <a:close/>
                  </a:path>
                </a:pathLst>
              </a:custGeom>
              <a:gradFill>
                <a:gsLst>
                  <a:gs pos="100000">
                    <a:srgbClr val="0070C0"/>
                  </a:gs>
                  <a:gs pos="0">
                    <a:srgbClr val="00B050"/>
                  </a:gs>
                </a:gsLst>
                <a:lin ang="5400000" scaled="1"/>
              </a:gradFill>
              <a:ln w="12700" cap="flat">
                <a:solidFill>
                  <a:schemeClr val="accent1">
                    <a:shade val="15000"/>
                  </a:schemeClr>
                </a:solidFill>
                <a:prstDash val="solid"/>
                <a:miter/>
              </a:ln>
            </p:spPr>
            <p:txBody>
              <a:bodyPr/>
              <a:lstStyle/>
              <a:p>
                <a:endParaRPr lang="en-US"/>
              </a:p>
            </p:txBody>
          </p:sp>
          <p:sp>
            <p:nvSpPr>
              <p:cNvPr id="15" name="Freeform 14">
                <a:extLst>
                  <a:ext uri="{FF2B5EF4-FFF2-40B4-BE49-F238E27FC236}">
                    <a16:creationId xmlns:a16="http://schemas.microsoft.com/office/drawing/2014/main" id="{F4C82787-8931-820F-B9F6-08BBB493E520}"/>
                  </a:ext>
                </a:extLst>
              </p:cNvPr>
              <p:cNvSpPr/>
              <p:nvPr/>
            </p:nvSpPr>
            <p:spPr>
              <a:xfrm>
                <a:off x="6626498" y="5548864"/>
                <a:ext cx="3866119" cy="569109"/>
              </a:xfrm>
              <a:custGeom>
                <a:avLst/>
                <a:gdLst>
                  <a:gd name="csX0" fmla="*/ 3861005 w 3866119"/>
                  <a:gd name="csY0" fmla="*/ 151316 h 569109"/>
                  <a:gd name="csX1" fmla="*/ 188391 w 3866119"/>
                  <a:gd name="csY1" fmla="*/ 149308 h 569109"/>
                  <a:gd name="csX2" fmla="*/ 186379 w 3866119"/>
                  <a:gd name="csY2" fmla="*/ 0 h 569109"/>
                  <a:gd name="csX3" fmla="*/ 0 w 3866119"/>
                  <a:gd name="csY3" fmla="*/ 286563 h 569109"/>
                  <a:gd name="csX4" fmla="*/ 193084 w 3866119"/>
                  <a:gd name="csY4" fmla="*/ 569109 h 569109"/>
                  <a:gd name="csX5" fmla="*/ 191072 w 3866119"/>
                  <a:gd name="csY5" fmla="*/ 418463 h 569109"/>
                  <a:gd name="csX6" fmla="*/ 3861675 w 3866119"/>
                  <a:gd name="csY6" fmla="*/ 419802 h 569109"/>
                  <a:gd name="csX7" fmla="*/ 3861005 w 3866119"/>
                  <a:gd name="csY7" fmla="*/ 150647 h 569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866119" h="569109">
                    <a:moveTo>
                      <a:pt x="3861005" y="151316"/>
                    </a:moveTo>
                    <a:lnTo>
                      <a:pt x="188391" y="149308"/>
                    </a:lnTo>
                    <a:lnTo>
                      <a:pt x="186379" y="0"/>
                    </a:lnTo>
                    <a:lnTo>
                      <a:pt x="0" y="286563"/>
                    </a:lnTo>
                    <a:lnTo>
                      <a:pt x="193084" y="569109"/>
                    </a:lnTo>
                    <a:lnTo>
                      <a:pt x="191072" y="418463"/>
                    </a:lnTo>
                    <a:lnTo>
                      <a:pt x="3861675" y="419802"/>
                    </a:lnTo>
                    <a:cubicBezTo>
                      <a:pt x="3867709" y="325397"/>
                      <a:pt x="3867709" y="243713"/>
                      <a:pt x="3861005" y="150647"/>
                    </a:cubicBezTo>
                    <a:close/>
                  </a:path>
                </a:pathLst>
              </a:custGeom>
              <a:gradFill>
                <a:gsLst>
                  <a:gs pos="0">
                    <a:srgbClr val="32B107"/>
                  </a:gs>
                  <a:gs pos="47000">
                    <a:srgbClr val="FEDC03"/>
                  </a:gs>
                  <a:gs pos="20000">
                    <a:srgbClr val="D9E904"/>
                  </a:gs>
                  <a:gs pos="25000">
                    <a:srgbClr val="FEF603"/>
                  </a:gs>
                  <a:gs pos="100000">
                    <a:srgbClr val="FF000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6" name="TextBox 15">
                <a:extLst>
                  <a:ext uri="{FF2B5EF4-FFF2-40B4-BE49-F238E27FC236}">
                    <a16:creationId xmlns:a16="http://schemas.microsoft.com/office/drawing/2014/main" id="{982F2D57-A066-69F2-9D12-AE9C9422AFDD}"/>
                  </a:ext>
                </a:extLst>
              </p:cNvPr>
              <p:cNvSpPr txBox="1"/>
              <p:nvPr/>
            </p:nvSpPr>
            <p:spPr>
              <a:xfrm>
                <a:off x="5683661" y="1934016"/>
                <a:ext cx="1391414" cy="584775"/>
              </a:xfrm>
              <a:prstGeom prst="rect">
                <a:avLst/>
              </a:prstGeom>
              <a:noFill/>
            </p:spPr>
            <p:txBody>
              <a:bodyPr wrap="square" rtlCol="0">
                <a:spAutoFit/>
              </a:bodyPr>
              <a:lstStyle/>
              <a:p>
                <a:pPr algn="ctr"/>
                <a:r>
                  <a:rPr lang="en-US" sz="1600" b="1" i="1" dirty="0">
                    <a:solidFill>
                      <a:srgbClr val="012A39"/>
                    </a:solidFill>
                    <a:latin typeface="Segoe UI Semibold" panose="020B0702040204020203" pitchFamily="34" charset="0"/>
                    <a:cs typeface="Segoe UI Semibold" panose="020B0702040204020203" pitchFamily="34" charset="0"/>
                  </a:rPr>
                  <a:t>Optimal Performance</a:t>
                </a:r>
              </a:p>
            </p:txBody>
          </p:sp>
          <p:sp>
            <p:nvSpPr>
              <p:cNvPr id="17" name="TextBox 16">
                <a:extLst>
                  <a:ext uri="{FF2B5EF4-FFF2-40B4-BE49-F238E27FC236}">
                    <a16:creationId xmlns:a16="http://schemas.microsoft.com/office/drawing/2014/main" id="{FC1CE82D-599E-67C3-174F-4056DC536D2C}"/>
                  </a:ext>
                </a:extLst>
              </p:cNvPr>
              <p:cNvSpPr txBox="1"/>
              <p:nvPr/>
            </p:nvSpPr>
            <p:spPr>
              <a:xfrm>
                <a:off x="2771040" y="2804573"/>
                <a:ext cx="2485599" cy="338554"/>
              </a:xfrm>
              <a:prstGeom prst="rect">
                <a:avLst/>
              </a:prstGeom>
              <a:noFill/>
            </p:spPr>
            <p:txBody>
              <a:bodyPr wrap="square" rtlCol="0">
                <a:spAutoFit/>
              </a:bodyPr>
              <a:lstStyle/>
              <a:p>
                <a:pPr algn="ctr"/>
                <a:r>
                  <a:rPr lang="en-US" sz="1600" b="1" i="1">
                    <a:solidFill>
                      <a:srgbClr val="012A39"/>
                    </a:solidFill>
                    <a:latin typeface="Segoe UI Semibold" panose="020B0702040204020203" pitchFamily="34" charset="0"/>
                    <a:cs typeface="Segoe UI Semibold" panose="020B0702040204020203" pitchFamily="34" charset="0"/>
                  </a:rPr>
                  <a:t>Under Performance</a:t>
                </a:r>
              </a:p>
            </p:txBody>
          </p:sp>
          <p:sp>
            <p:nvSpPr>
              <p:cNvPr id="18" name="TextBox 17">
                <a:extLst>
                  <a:ext uri="{FF2B5EF4-FFF2-40B4-BE49-F238E27FC236}">
                    <a16:creationId xmlns:a16="http://schemas.microsoft.com/office/drawing/2014/main" id="{3E494F02-CBB8-6A66-6414-D738437F74C3}"/>
                  </a:ext>
                </a:extLst>
              </p:cNvPr>
              <p:cNvSpPr txBox="1"/>
              <p:nvPr/>
            </p:nvSpPr>
            <p:spPr>
              <a:xfrm>
                <a:off x="1579208" y="4505215"/>
                <a:ext cx="1541799" cy="338554"/>
              </a:xfrm>
              <a:prstGeom prst="rect">
                <a:avLst/>
              </a:prstGeom>
              <a:noFill/>
            </p:spPr>
            <p:txBody>
              <a:bodyPr wrap="square" rtlCol="0">
                <a:spAutoFit/>
              </a:bodyPr>
              <a:lstStyle/>
              <a:p>
                <a:r>
                  <a:rPr lang="en-US" sz="1600" b="1" i="1">
                    <a:solidFill>
                      <a:srgbClr val="012A39"/>
                    </a:solidFill>
                    <a:latin typeface="Segoe UI Semibold" panose="020B0702040204020203" pitchFamily="34" charset="0"/>
                    <a:cs typeface="Segoe UI Semibold" panose="020B0702040204020203" pitchFamily="34" charset="0"/>
                  </a:rPr>
                  <a:t>Not Engaged</a:t>
                </a:r>
              </a:p>
            </p:txBody>
          </p:sp>
          <p:sp>
            <p:nvSpPr>
              <p:cNvPr id="19" name="TextBox 18">
                <a:extLst>
                  <a:ext uri="{FF2B5EF4-FFF2-40B4-BE49-F238E27FC236}">
                    <a16:creationId xmlns:a16="http://schemas.microsoft.com/office/drawing/2014/main" id="{A14DEBC4-97C2-378E-AE1C-D61EFD5A3E8C}"/>
                  </a:ext>
                </a:extLst>
              </p:cNvPr>
              <p:cNvSpPr txBox="1"/>
              <p:nvPr/>
            </p:nvSpPr>
            <p:spPr>
              <a:xfrm>
                <a:off x="7499071" y="2804573"/>
                <a:ext cx="2485599" cy="338554"/>
              </a:xfrm>
              <a:prstGeom prst="rect">
                <a:avLst/>
              </a:prstGeom>
              <a:noFill/>
            </p:spPr>
            <p:txBody>
              <a:bodyPr wrap="square" rtlCol="0">
                <a:spAutoFit/>
              </a:bodyPr>
              <a:lstStyle/>
              <a:p>
                <a:pPr algn="ctr"/>
                <a:r>
                  <a:rPr lang="en-US" sz="1600" b="1" i="1">
                    <a:solidFill>
                      <a:srgbClr val="C00000"/>
                    </a:solidFill>
                    <a:latin typeface="Segoe UI Semibold" panose="020B0702040204020203" pitchFamily="34" charset="0"/>
                    <a:cs typeface="Segoe UI Semibold" panose="020B0702040204020203" pitchFamily="34" charset="0"/>
                  </a:rPr>
                  <a:t>Point of Concern</a:t>
                </a:r>
              </a:p>
            </p:txBody>
          </p:sp>
          <p:sp>
            <p:nvSpPr>
              <p:cNvPr id="21" name="TextBox 20">
                <a:extLst>
                  <a:ext uri="{FF2B5EF4-FFF2-40B4-BE49-F238E27FC236}">
                    <a16:creationId xmlns:a16="http://schemas.microsoft.com/office/drawing/2014/main" id="{AE697752-4DBA-4A72-5A59-5DF284B39FFD}"/>
                  </a:ext>
                </a:extLst>
              </p:cNvPr>
              <p:cNvSpPr txBox="1"/>
              <p:nvPr/>
            </p:nvSpPr>
            <p:spPr>
              <a:xfrm>
                <a:off x="9613235" y="4505215"/>
                <a:ext cx="1758763" cy="338554"/>
              </a:xfrm>
              <a:prstGeom prst="rect">
                <a:avLst/>
              </a:prstGeom>
              <a:noFill/>
            </p:spPr>
            <p:txBody>
              <a:bodyPr wrap="square" rtlCol="0">
                <a:spAutoFit/>
              </a:bodyPr>
              <a:lstStyle/>
              <a:p>
                <a:pPr algn="ctr"/>
                <a:r>
                  <a:rPr lang="en-US" sz="1600" b="1" i="1">
                    <a:solidFill>
                      <a:srgbClr val="012A39"/>
                    </a:solidFill>
                    <a:latin typeface="Segoe UI Semibold" panose="020B0702040204020203" pitchFamily="34" charset="0"/>
                    <a:cs typeface="Segoe UI Semibold" panose="020B0702040204020203" pitchFamily="34" charset="0"/>
                  </a:rPr>
                  <a:t>Distress</a:t>
                </a:r>
              </a:p>
            </p:txBody>
          </p:sp>
          <p:sp>
            <p:nvSpPr>
              <p:cNvPr id="26" name="Freeform 25">
                <a:extLst>
                  <a:ext uri="{FF2B5EF4-FFF2-40B4-BE49-F238E27FC236}">
                    <a16:creationId xmlns:a16="http://schemas.microsoft.com/office/drawing/2014/main" id="{A7FA3DB3-8843-C5B2-D3EF-608A5D3CE2B6}"/>
                  </a:ext>
                </a:extLst>
              </p:cNvPr>
              <p:cNvSpPr/>
              <p:nvPr/>
            </p:nvSpPr>
            <p:spPr>
              <a:xfrm flipH="1">
                <a:off x="5726897" y="3334747"/>
                <a:ext cx="1166317" cy="1274521"/>
              </a:xfrm>
              <a:custGeom>
                <a:avLst/>
                <a:gdLst>
                  <a:gd name="csX0" fmla="*/ 539548 w 743428"/>
                  <a:gd name="csY0" fmla="*/ 552366 h 812398"/>
                  <a:gd name="csX1" fmla="*/ 529475 w 743428"/>
                  <a:gd name="csY1" fmla="*/ 532298 h 812398"/>
                  <a:gd name="csX2" fmla="*/ 514554 w 743428"/>
                  <a:gd name="csY2" fmla="*/ 497275 h 812398"/>
                  <a:gd name="csX3" fmla="*/ 515220 w 743428"/>
                  <a:gd name="csY3" fmla="*/ 491500 h 812398"/>
                  <a:gd name="csX4" fmla="*/ 514839 w 743428"/>
                  <a:gd name="csY4" fmla="*/ 479857 h 812398"/>
                  <a:gd name="csX5" fmla="*/ 484999 w 743428"/>
                  <a:gd name="csY5" fmla="*/ 438586 h 812398"/>
                  <a:gd name="csX6" fmla="*/ 483858 w 743428"/>
                  <a:gd name="csY6" fmla="*/ 430919 h 812398"/>
                  <a:gd name="csX7" fmla="*/ 489940 w 743428"/>
                  <a:gd name="csY7" fmla="*/ 396653 h 812398"/>
                  <a:gd name="csX8" fmla="*/ 469128 w 743428"/>
                  <a:gd name="csY8" fmla="*/ 351595 h 812398"/>
                  <a:gd name="csX9" fmla="*/ 454873 w 743428"/>
                  <a:gd name="csY9" fmla="*/ 335882 h 812398"/>
                  <a:gd name="csX10" fmla="*/ 460765 w 743428"/>
                  <a:gd name="csY10" fmla="*/ 330392 h 812398"/>
                  <a:gd name="csX11" fmla="*/ 464281 w 743428"/>
                  <a:gd name="csY11" fmla="*/ 311555 h 812398"/>
                  <a:gd name="csX12" fmla="*/ 451262 w 743428"/>
                  <a:gd name="csY12" fmla="*/ 289121 h 812398"/>
                  <a:gd name="csX13" fmla="*/ 442328 w 743428"/>
                  <a:gd name="csY13" fmla="*/ 258641 h 812398"/>
                  <a:gd name="csX14" fmla="*/ 442994 w 743428"/>
                  <a:gd name="csY14" fmla="*/ 204212 h 812398"/>
                  <a:gd name="csX15" fmla="*/ 446795 w 743428"/>
                  <a:gd name="csY15" fmla="*/ 180074 h 812398"/>
                  <a:gd name="csX16" fmla="*/ 489275 w 743428"/>
                  <a:gd name="csY16" fmla="*/ 187079 h 812398"/>
                  <a:gd name="csX17" fmla="*/ 516740 w 743428"/>
                  <a:gd name="csY17" fmla="*/ 187079 h 812398"/>
                  <a:gd name="csX18" fmla="*/ 523107 w 743428"/>
                  <a:gd name="csY18" fmla="*/ 190297 h 812398"/>
                  <a:gd name="csX19" fmla="*/ 538028 w 743428"/>
                  <a:gd name="csY19" fmla="*/ 235071 h 812398"/>
                  <a:gd name="csX20" fmla="*/ 544205 w 743428"/>
                  <a:gd name="csY20" fmla="*/ 271514 h 812398"/>
                  <a:gd name="csX21" fmla="*/ 537743 w 743428"/>
                  <a:gd name="csY21" fmla="*/ 294611 h 812398"/>
                  <a:gd name="csX22" fmla="*/ 535652 w 743428"/>
                  <a:gd name="csY22" fmla="*/ 315625 h 812398"/>
                  <a:gd name="csX23" fmla="*/ 537933 w 743428"/>
                  <a:gd name="csY23" fmla="*/ 325943 h 812398"/>
                  <a:gd name="csX24" fmla="*/ 541734 w 743428"/>
                  <a:gd name="csY24" fmla="*/ 332190 h 812398"/>
                  <a:gd name="csX25" fmla="*/ 548672 w 743428"/>
                  <a:gd name="csY25" fmla="*/ 329351 h 812398"/>
                  <a:gd name="csX26" fmla="*/ 569864 w 743428"/>
                  <a:gd name="csY26" fmla="*/ 331906 h 812398"/>
                  <a:gd name="csX27" fmla="*/ 586020 w 743428"/>
                  <a:gd name="csY27" fmla="*/ 319033 h 812398"/>
                  <a:gd name="csX28" fmla="*/ 586020 w 743428"/>
                  <a:gd name="csY28" fmla="*/ 309756 h 812398"/>
                  <a:gd name="csX29" fmla="*/ 578227 w 743428"/>
                  <a:gd name="csY29" fmla="*/ 297167 h 812398"/>
                  <a:gd name="csX30" fmla="*/ 571955 w 743428"/>
                  <a:gd name="csY30" fmla="*/ 272934 h 812398"/>
                  <a:gd name="csX31" fmla="*/ 568249 w 743428"/>
                  <a:gd name="csY31" fmla="*/ 180926 h 812398"/>
                  <a:gd name="csX32" fmla="*/ 548862 w 743428"/>
                  <a:gd name="csY32" fmla="*/ 152245 h 812398"/>
                  <a:gd name="csX33" fmla="*/ 487280 w 743428"/>
                  <a:gd name="csY33" fmla="*/ 128296 h 812398"/>
                  <a:gd name="csX34" fmla="*/ 469508 w 743428"/>
                  <a:gd name="csY34" fmla="*/ 126498 h 812398"/>
                  <a:gd name="csX35" fmla="*/ 453637 w 743428"/>
                  <a:gd name="csY35" fmla="*/ 122333 h 812398"/>
                  <a:gd name="csX36" fmla="*/ 405455 w 743428"/>
                  <a:gd name="csY36" fmla="*/ 113151 h 812398"/>
                  <a:gd name="csX37" fmla="*/ 383502 w 743428"/>
                  <a:gd name="csY37" fmla="*/ 109932 h 812398"/>
                  <a:gd name="csX38" fmla="*/ 374664 w 743428"/>
                  <a:gd name="csY38" fmla="*/ 108134 h 812398"/>
                  <a:gd name="csX39" fmla="*/ 364686 w 743428"/>
                  <a:gd name="csY39" fmla="*/ 99804 h 812398"/>
                  <a:gd name="csX40" fmla="*/ 367347 w 743428"/>
                  <a:gd name="csY40" fmla="*/ 83523 h 812398"/>
                  <a:gd name="csX41" fmla="*/ 377325 w 743428"/>
                  <a:gd name="csY41" fmla="*/ 60710 h 812398"/>
                  <a:gd name="csX42" fmla="*/ 373049 w 743428"/>
                  <a:gd name="csY42" fmla="*/ 24551 h 812398"/>
                  <a:gd name="csX43" fmla="*/ 319925 w 743428"/>
                  <a:gd name="csY43" fmla="*/ 981 h 812398"/>
                  <a:gd name="csX44" fmla="*/ 304624 w 743428"/>
                  <a:gd name="csY44" fmla="*/ 1549 h 812398"/>
                  <a:gd name="csX45" fmla="*/ 285522 w 743428"/>
                  <a:gd name="csY45" fmla="*/ 27012 h 812398"/>
                  <a:gd name="csX46" fmla="*/ 285142 w 743428"/>
                  <a:gd name="csY46" fmla="*/ 35342 h 812398"/>
                  <a:gd name="csX47" fmla="*/ 282766 w 743428"/>
                  <a:gd name="csY47" fmla="*/ 56166 h 812398"/>
                  <a:gd name="csX48" fmla="*/ 278490 w 743428"/>
                  <a:gd name="csY48" fmla="*/ 65443 h 812398"/>
                  <a:gd name="csX49" fmla="*/ 279440 w 743428"/>
                  <a:gd name="csY49" fmla="*/ 75477 h 812398"/>
                  <a:gd name="csX50" fmla="*/ 282386 w 743428"/>
                  <a:gd name="csY50" fmla="*/ 81819 h 812398"/>
                  <a:gd name="csX51" fmla="*/ 285807 w 743428"/>
                  <a:gd name="csY51" fmla="*/ 97532 h 812398"/>
                  <a:gd name="csX52" fmla="*/ 287518 w 743428"/>
                  <a:gd name="csY52" fmla="*/ 105389 h 812398"/>
                  <a:gd name="csX53" fmla="*/ 296356 w 743428"/>
                  <a:gd name="csY53" fmla="*/ 114476 h 812398"/>
                  <a:gd name="csX54" fmla="*/ 302914 w 743428"/>
                  <a:gd name="csY54" fmla="*/ 115517 h 812398"/>
                  <a:gd name="csX55" fmla="*/ 308996 w 743428"/>
                  <a:gd name="csY55" fmla="*/ 120156 h 812398"/>
                  <a:gd name="csX56" fmla="*/ 311752 w 743428"/>
                  <a:gd name="csY56" fmla="*/ 135490 h 812398"/>
                  <a:gd name="csX57" fmla="*/ 306335 w 743428"/>
                  <a:gd name="csY57" fmla="*/ 140791 h 812398"/>
                  <a:gd name="csX58" fmla="*/ 278300 w 743428"/>
                  <a:gd name="csY58" fmla="*/ 153854 h 812398"/>
                  <a:gd name="csX59" fmla="*/ 262334 w 743428"/>
                  <a:gd name="csY59" fmla="*/ 180926 h 812398"/>
                  <a:gd name="csX60" fmla="*/ 261099 w 743428"/>
                  <a:gd name="csY60" fmla="*/ 193042 h 812398"/>
                  <a:gd name="csX61" fmla="*/ 255777 w 743428"/>
                  <a:gd name="csY61" fmla="*/ 217180 h 812398"/>
                  <a:gd name="csX62" fmla="*/ 249409 w 743428"/>
                  <a:gd name="csY62" fmla="*/ 238573 h 812398"/>
                  <a:gd name="csX63" fmla="*/ 248079 w 743428"/>
                  <a:gd name="csY63" fmla="*/ 261102 h 812398"/>
                  <a:gd name="csX64" fmla="*/ 244848 w 743428"/>
                  <a:gd name="csY64" fmla="*/ 259682 h 812398"/>
                  <a:gd name="csX65" fmla="*/ 210065 w 743428"/>
                  <a:gd name="csY65" fmla="*/ 236585 h 812398"/>
                  <a:gd name="csX66" fmla="*/ 204743 w 743428"/>
                  <a:gd name="csY66" fmla="*/ 231852 h 812398"/>
                  <a:gd name="csX67" fmla="*/ 200752 w 743428"/>
                  <a:gd name="csY67" fmla="*/ 215287 h 812398"/>
                  <a:gd name="csX68" fmla="*/ 200942 w 743428"/>
                  <a:gd name="csY68" fmla="*/ 196450 h 812398"/>
                  <a:gd name="csX69" fmla="*/ 191058 w 743428"/>
                  <a:gd name="csY69" fmla="*/ 186984 h 812398"/>
                  <a:gd name="csX70" fmla="*/ 178704 w 743428"/>
                  <a:gd name="csY70" fmla="*/ 187363 h 812398"/>
                  <a:gd name="csX71" fmla="*/ 163119 w 743428"/>
                  <a:gd name="csY71" fmla="*/ 205064 h 812398"/>
                  <a:gd name="csX72" fmla="*/ 158842 w 743428"/>
                  <a:gd name="csY72" fmla="*/ 218695 h 812398"/>
                  <a:gd name="csX73" fmla="*/ 170626 w 743428"/>
                  <a:gd name="csY73" fmla="*/ 238857 h 812398"/>
                  <a:gd name="csX74" fmla="*/ 207975 w 743428"/>
                  <a:gd name="csY74" fmla="*/ 276247 h 812398"/>
                  <a:gd name="csX75" fmla="*/ 247984 w 743428"/>
                  <a:gd name="csY75" fmla="*/ 312501 h 812398"/>
                  <a:gd name="csX76" fmla="*/ 255301 w 743428"/>
                  <a:gd name="csY76" fmla="*/ 316950 h 812398"/>
                  <a:gd name="csX77" fmla="*/ 265470 w 743428"/>
                  <a:gd name="csY77" fmla="*/ 317140 h 812398"/>
                  <a:gd name="csX78" fmla="*/ 280581 w 743428"/>
                  <a:gd name="csY78" fmla="*/ 299344 h 812398"/>
                  <a:gd name="csX79" fmla="*/ 290369 w 743428"/>
                  <a:gd name="csY79" fmla="*/ 264794 h 812398"/>
                  <a:gd name="csX80" fmla="*/ 291700 w 743428"/>
                  <a:gd name="csY80" fmla="*/ 264794 h 812398"/>
                  <a:gd name="csX81" fmla="*/ 292840 w 743428"/>
                  <a:gd name="csY81" fmla="*/ 267539 h 812398"/>
                  <a:gd name="csX82" fmla="*/ 326672 w 743428"/>
                  <a:gd name="csY82" fmla="*/ 346105 h 812398"/>
                  <a:gd name="csX83" fmla="*/ 329523 w 743428"/>
                  <a:gd name="csY83" fmla="*/ 352921 h 812398"/>
                  <a:gd name="csX84" fmla="*/ 341497 w 743428"/>
                  <a:gd name="csY84" fmla="*/ 383211 h 812398"/>
                  <a:gd name="csX85" fmla="*/ 335700 w 743428"/>
                  <a:gd name="csY85" fmla="*/ 388512 h 812398"/>
                  <a:gd name="csX86" fmla="*/ 262809 w 743428"/>
                  <a:gd name="csY86" fmla="*/ 456193 h 812398"/>
                  <a:gd name="csX87" fmla="*/ 255111 w 743428"/>
                  <a:gd name="csY87" fmla="*/ 465659 h 812398"/>
                  <a:gd name="csX88" fmla="*/ 207880 w 743428"/>
                  <a:gd name="csY88" fmla="*/ 510621 h 812398"/>
                  <a:gd name="csX89" fmla="*/ 186117 w 743428"/>
                  <a:gd name="csY89" fmla="*/ 545172 h 812398"/>
                  <a:gd name="csX90" fmla="*/ 164449 w 743428"/>
                  <a:gd name="csY90" fmla="*/ 606700 h 812398"/>
                  <a:gd name="csX91" fmla="*/ 133183 w 743428"/>
                  <a:gd name="csY91" fmla="*/ 678451 h 812398"/>
                  <a:gd name="csX92" fmla="*/ 105433 w 743428"/>
                  <a:gd name="csY92" fmla="*/ 725117 h 812398"/>
                  <a:gd name="csX93" fmla="*/ 101822 w 743428"/>
                  <a:gd name="csY93" fmla="*/ 728714 h 812398"/>
                  <a:gd name="csX94" fmla="*/ 88232 w 743428"/>
                  <a:gd name="csY94" fmla="*/ 728998 h 812398"/>
                  <a:gd name="csX95" fmla="*/ 80534 w 743428"/>
                  <a:gd name="csY95" fmla="*/ 724171 h 812398"/>
                  <a:gd name="csX96" fmla="*/ 76352 w 743428"/>
                  <a:gd name="csY96" fmla="*/ 724455 h 812398"/>
                  <a:gd name="csX97" fmla="*/ 76162 w 743428"/>
                  <a:gd name="csY97" fmla="*/ 728430 h 812398"/>
                  <a:gd name="csX98" fmla="*/ 78063 w 743428"/>
                  <a:gd name="csY98" fmla="*/ 733447 h 812398"/>
                  <a:gd name="csX99" fmla="*/ 50028 w 743428"/>
                  <a:gd name="csY99" fmla="*/ 733731 h 812398"/>
                  <a:gd name="csX100" fmla="*/ 23133 w 743428"/>
                  <a:gd name="csY100" fmla="*/ 728714 h 812398"/>
                  <a:gd name="csX101" fmla="*/ 16006 w 743428"/>
                  <a:gd name="csY101" fmla="*/ 725875 h 812398"/>
                  <a:gd name="csX102" fmla="*/ 230 w 743428"/>
                  <a:gd name="csY102" fmla="*/ 739127 h 812398"/>
                  <a:gd name="csX103" fmla="*/ 4602 w 743428"/>
                  <a:gd name="csY103" fmla="*/ 750391 h 812398"/>
                  <a:gd name="csX104" fmla="*/ 51168 w 743428"/>
                  <a:gd name="csY104" fmla="*/ 788065 h 812398"/>
                  <a:gd name="csX105" fmla="*/ 85381 w 743428"/>
                  <a:gd name="csY105" fmla="*/ 804725 h 812398"/>
                  <a:gd name="csX106" fmla="*/ 115506 w 743428"/>
                  <a:gd name="csY106" fmla="*/ 812203 h 812398"/>
                  <a:gd name="csX107" fmla="*/ 120733 w 743428"/>
                  <a:gd name="csY107" fmla="*/ 807754 h 812398"/>
                  <a:gd name="csX108" fmla="*/ 125675 w 743428"/>
                  <a:gd name="csY108" fmla="*/ 795070 h 812398"/>
                  <a:gd name="csX109" fmla="*/ 129286 w 743428"/>
                  <a:gd name="csY109" fmla="*/ 784563 h 812398"/>
                  <a:gd name="csX110" fmla="*/ 133183 w 743428"/>
                  <a:gd name="csY110" fmla="*/ 772068 h 812398"/>
                  <a:gd name="csX111" fmla="*/ 133943 w 743428"/>
                  <a:gd name="csY111" fmla="*/ 764874 h 812398"/>
                  <a:gd name="csX112" fmla="*/ 134988 w 743428"/>
                  <a:gd name="csY112" fmla="*/ 759668 h 812398"/>
                  <a:gd name="csX113" fmla="*/ 161788 w 743428"/>
                  <a:gd name="csY113" fmla="*/ 714137 h 812398"/>
                  <a:gd name="csX114" fmla="*/ 201797 w 743428"/>
                  <a:gd name="csY114" fmla="*/ 664725 h 812398"/>
                  <a:gd name="csX115" fmla="*/ 233729 w 743428"/>
                  <a:gd name="csY115" fmla="*/ 596477 h 812398"/>
                  <a:gd name="csX116" fmla="*/ 236010 w 743428"/>
                  <a:gd name="csY116" fmla="*/ 585023 h 812398"/>
                  <a:gd name="csX117" fmla="*/ 259768 w 743428"/>
                  <a:gd name="csY117" fmla="*/ 553218 h 812398"/>
                  <a:gd name="csX118" fmla="*/ 324961 w 743428"/>
                  <a:gd name="csY118" fmla="*/ 519898 h 812398"/>
                  <a:gd name="csX119" fmla="*/ 345109 w 743428"/>
                  <a:gd name="csY119" fmla="*/ 522359 h 812398"/>
                  <a:gd name="csX120" fmla="*/ 392816 w 743428"/>
                  <a:gd name="csY120" fmla="*/ 475787 h 812398"/>
                  <a:gd name="csX121" fmla="*/ 397282 w 743428"/>
                  <a:gd name="csY121" fmla="*/ 481656 h 812398"/>
                  <a:gd name="csX122" fmla="*/ 436721 w 743428"/>
                  <a:gd name="csY122" fmla="*/ 533623 h 812398"/>
                  <a:gd name="csX123" fmla="*/ 443754 w 743428"/>
                  <a:gd name="csY123" fmla="*/ 538167 h 812398"/>
                  <a:gd name="csX124" fmla="*/ 449171 w 743428"/>
                  <a:gd name="csY124" fmla="*/ 542332 h 812398"/>
                  <a:gd name="csX125" fmla="*/ 498113 w 743428"/>
                  <a:gd name="csY125" fmla="*/ 596382 h 812398"/>
                  <a:gd name="csX126" fmla="*/ 544300 w 743428"/>
                  <a:gd name="csY126" fmla="*/ 604617 h 812398"/>
                  <a:gd name="csX127" fmla="*/ 613105 w 743428"/>
                  <a:gd name="csY127" fmla="*/ 567132 h 812398"/>
                  <a:gd name="csX128" fmla="*/ 665088 w 743428"/>
                  <a:gd name="csY128" fmla="*/ 542900 h 812398"/>
                  <a:gd name="csX129" fmla="*/ 666039 w 743428"/>
                  <a:gd name="csY129" fmla="*/ 542521 h 812398"/>
                  <a:gd name="csX130" fmla="*/ 683715 w 743428"/>
                  <a:gd name="csY130" fmla="*/ 546497 h 812398"/>
                  <a:gd name="csX131" fmla="*/ 695784 w 743428"/>
                  <a:gd name="csY131" fmla="*/ 551041 h 812398"/>
                  <a:gd name="csX132" fmla="*/ 715171 w 743428"/>
                  <a:gd name="csY132" fmla="*/ 566281 h 812398"/>
                  <a:gd name="csX133" fmla="*/ 723439 w 743428"/>
                  <a:gd name="csY133" fmla="*/ 580858 h 812398"/>
                  <a:gd name="csX134" fmla="*/ 733703 w 743428"/>
                  <a:gd name="csY134" fmla="*/ 587011 h 812398"/>
                  <a:gd name="csX135" fmla="*/ 742161 w 743428"/>
                  <a:gd name="csY135" fmla="*/ 577261 h 812398"/>
                  <a:gd name="csX136" fmla="*/ 740355 w 743428"/>
                  <a:gd name="csY136" fmla="*/ 540533 h 812398"/>
                  <a:gd name="csX137" fmla="*/ 728666 w 743428"/>
                  <a:gd name="csY137" fmla="*/ 497937 h 812398"/>
                  <a:gd name="csX138" fmla="*/ 714981 w 743428"/>
                  <a:gd name="csY138" fmla="*/ 472853 h 812398"/>
                  <a:gd name="csX139" fmla="*/ 696830 w 743428"/>
                  <a:gd name="csY139" fmla="*/ 472758 h 812398"/>
                  <a:gd name="csX140" fmla="*/ 679818 w 743428"/>
                  <a:gd name="csY140" fmla="*/ 486578 h 812398"/>
                  <a:gd name="csX141" fmla="*/ 676587 w 743428"/>
                  <a:gd name="csY141" fmla="*/ 490270 h 812398"/>
                  <a:gd name="csX142" fmla="*/ 668604 w 743428"/>
                  <a:gd name="csY142" fmla="*/ 498410 h 812398"/>
                  <a:gd name="csX143" fmla="*/ 620137 w 743428"/>
                  <a:gd name="csY143" fmla="*/ 517058 h 812398"/>
                  <a:gd name="csX144" fmla="*/ 606167 w 743428"/>
                  <a:gd name="csY144" fmla="*/ 519519 h 812398"/>
                  <a:gd name="csX145" fmla="*/ 544585 w 743428"/>
                  <a:gd name="csY145" fmla="*/ 546876 h 812398"/>
                  <a:gd name="csX146" fmla="*/ 539263 w 743428"/>
                  <a:gd name="csY146" fmla="*/ 552555 h 8123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Lst>
                <a:rect l="l" t="t" r="r" b="b"/>
                <a:pathLst>
                  <a:path w="743428" h="812398">
                    <a:moveTo>
                      <a:pt x="539548" y="552366"/>
                    </a:moveTo>
                    <a:cubicBezTo>
                      <a:pt x="535937" y="545172"/>
                      <a:pt x="532421" y="538830"/>
                      <a:pt x="529475" y="532298"/>
                    </a:cubicBezTo>
                    <a:cubicBezTo>
                      <a:pt x="524248" y="520655"/>
                      <a:pt x="519306" y="509012"/>
                      <a:pt x="514554" y="497275"/>
                    </a:cubicBezTo>
                    <a:cubicBezTo>
                      <a:pt x="513889" y="495665"/>
                      <a:pt x="514269" y="493015"/>
                      <a:pt x="515220" y="491500"/>
                    </a:cubicBezTo>
                    <a:cubicBezTo>
                      <a:pt x="517880" y="487335"/>
                      <a:pt x="517785" y="483833"/>
                      <a:pt x="514839" y="479857"/>
                    </a:cubicBezTo>
                    <a:cubicBezTo>
                      <a:pt x="504861" y="466132"/>
                      <a:pt x="495072" y="452217"/>
                      <a:pt x="484999" y="438586"/>
                    </a:cubicBezTo>
                    <a:cubicBezTo>
                      <a:pt x="483003" y="435936"/>
                      <a:pt x="482623" y="433948"/>
                      <a:pt x="483858" y="430919"/>
                    </a:cubicBezTo>
                    <a:cubicBezTo>
                      <a:pt x="488040" y="419939"/>
                      <a:pt x="491081" y="408580"/>
                      <a:pt x="489940" y="396653"/>
                    </a:cubicBezTo>
                    <a:cubicBezTo>
                      <a:pt x="488325" y="379236"/>
                      <a:pt x="479392" y="365037"/>
                      <a:pt x="469128" y="351595"/>
                    </a:cubicBezTo>
                    <a:cubicBezTo>
                      <a:pt x="464947" y="346105"/>
                      <a:pt x="459815" y="341278"/>
                      <a:pt x="454873" y="335882"/>
                    </a:cubicBezTo>
                    <a:cubicBezTo>
                      <a:pt x="456679" y="334178"/>
                      <a:pt x="458864" y="332380"/>
                      <a:pt x="460765" y="330392"/>
                    </a:cubicBezTo>
                    <a:cubicBezTo>
                      <a:pt x="466847" y="324239"/>
                      <a:pt x="468083" y="319317"/>
                      <a:pt x="464281" y="311555"/>
                    </a:cubicBezTo>
                    <a:cubicBezTo>
                      <a:pt x="460480" y="303793"/>
                      <a:pt x="456298" y="296125"/>
                      <a:pt x="451262" y="289121"/>
                    </a:cubicBezTo>
                    <a:cubicBezTo>
                      <a:pt x="444514" y="279844"/>
                      <a:pt x="441948" y="270000"/>
                      <a:pt x="442328" y="258641"/>
                    </a:cubicBezTo>
                    <a:cubicBezTo>
                      <a:pt x="442994" y="240466"/>
                      <a:pt x="442328" y="222292"/>
                      <a:pt x="442994" y="204212"/>
                    </a:cubicBezTo>
                    <a:cubicBezTo>
                      <a:pt x="443279" y="196072"/>
                      <a:pt x="445465" y="188026"/>
                      <a:pt x="446795" y="180074"/>
                    </a:cubicBezTo>
                    <a:cubicBezTo>
                      <a:pt x="461810" y="182630"/>
                      <a:pt x="475495" y="185470"/>
                      <a:pt x="489275" y="187079"/>
                    </a:cubicBezTo>
                    <a:cubicBezTo>
                      <a:pt x="498303" y="188120"/>
                      <a:pt x="507617" y="187363"/>
                      <a:pt x="516740" y="187079"/>
                    </a:cubicBezTo>
                    <a:cubicBezTo>
                      <a:pt x="519686" y="187079"/>
                      <a:pt x="521967" y="186795"/>
                      <a:pt x="523107" y="190297"/>
                    </a:cubicBezTo>
                    <a:cubicBezTo>
                      <a:pt x="528049" y="205253"/>
                      <a:pt x="533941" y="219925"/>
                      <a:pt x="538028" y="235071"/>
                    </a:cubicBezTo>
                    <a:cubicBezTo>
                      <a:pt x="541259" y="246903"/>
                      <a:pt x="542684" y="259303"/>
                      <a:pt x="544205" y="271514"/>
                    </a:cubicBezTo>
                    <a:cubicBezTo>
                      <a:pt x="545250" y="279844"/>
                      <a:pt x="542399" y="287606"/>
                      <a:pt x="537743" y="294611"/>
                    </a:cubicBezTo>
                    <a:cubicBezTo>
                      <a:pt x="533276" y="301332"/>
                      <a:pt x="531850" y="308052"/>
                      <a:pt x="535652" y="315625"/>
                    </a:cubicBezTo>
                    <a:cubicBezTo>
                      <a:pt x="537172" y="318749"/>
                      <a:pt x="536887" y="322630"/>
                      <a:pt x="537933" y="325943"/>
                    </a:cubicBezTo>
                    <a:cubicBezTo>
                      <a:pt x="538693" y="328309"/>
                      <a:pt x="539928" y="331433"/>
                      <a:pt x="541734" y="332190"/>
                    </a:cubicBezTo>
                    <a:cubicBezTo>
                      <a:pt x="543350" y="332853"/>
                      <a:pt x="546106" y="330581"/>
                      <a:pt x="548672" y="329351"/>
                    </a:cubicBezTo>
                    <a:cubicBezTo>
                      <a:pt x="554944" y="335598"/>
                      <a:pt x="561406" y="337018"/>
                      <a:pt x="569864" y="331906"/>
                    </a:cubicBezTo>
                    <a:cubicBezTo>
                      <a:pt x="575756" y="328404"/>
                      <a:pt x="580888" y="323576"/>
                      <a:pt x="586020" y="319033"/>
                    </a:cubicBezTo>
                    <a:cubicBezTo>
                      <a:pt x="589156" y="316288"/>
                      <a:pt x="587921" y="312785"/>
                      <a:pt x="586020" y="309756"/>
                    </a:cubicBezTo>
                    <a:cubicBezTo>
                      <a:pt x="583549" y="305497"/>
                      <a:pt x="580888" y="301332"/>
                      <a:pt x="578227" y="297167"/>
                    </a:cubicBezTo>
                    <a:cubicBezTo>
                      <a:pt x="573570" y="289783"/>
                      <a:pt x="571670" y="281737"/>
                      <a:pt x="571955" y="272934"/>
                    </a:cubicBezTo>
                    <a:cubicBezTo>
                      <a:pt x="572905" y="242170"/>
                      <a:pt x="571955" y="211501"/>
                      <a:pt x="568249" y="180926"/>
                    </a:cubicBezTo>
                    <a:cubicBezTo>
                      <a:pt x="566633" y="167769"/>
                      <a:pt x="561406" y="158208"/>
                      <a:pt x="548862" y="152245"/>
                    </a:cubicBezTo>
                    <a:cubicBezTo>
                      <a:pt x="528904" y="142684"/>
                      <a:pt x="509327" y="132461"/>
                      <a:pt x="487280" y="128296"/>
                    </a:cubicBezTo>
                    <a:cubicBezTo>
                      <a:pt x="481482" y="127160"/>
                      <a:pt x="475400" y="127444"/>
                      <a:pt x="469508" y="126498"/>
                    </a:cubicBezTo>
                    <a:cubicBezTo>
                      <a:pt x="464091" y="125646"/>
                      <a:pt x="458104" y="124983"/>
                      <a:pt x="453637" y="122333"/>
                    </a:cubicBezTo>
                    <a:cubicBezTo>
                      <a:pt x="438527" y="113435"/>
                      <a:pt x="422561" y="110974"/>
                      <a:pt x="405455" y="113151"/>
                    </a:cubicBezTo>
                    <a:cubicBezTo>
                      <a:pt x="397853" y="114097"/>
                      <a:pt x="390630" y="112583"/>
                      <a:pt x="383502" y="109932"/>
                    </a:cubicBezTo>
                    <a:cubicBezTo>
                      <a:pt x="380746" y="108891"/>
                      <a:pt x="377610" y="108039"/>
                      <a:pt x="374664" y="108134"/>
                    </a:cubicBezTo>
                    <a:cubicBezTo>
                      <a:pt x="368487" y="108323"/>
                      <a:pt x="364591" y="105862"/>
                      <a:pt x="364686" y="99804"/>
                    </a:cubicBezTo>
                    <a:cubicBezTo>
                      <a:pt x="364781" y="94314"/>
                      <a:pt x="365541" y="88634"/>
                      <a:pt x="367347" y="83523"/>
                    </a:cubicBezTo>
                    <a:cubicBezTo>
                      <a:pt x="370103" y="75761"/>
                      <a:pt x="374189" y="68377"/>
                      <a:pt x="377325" y="60710"/>
                    </a:cubicBezTo>
                    <a:cubicBezTo>
                      <a:pt x="382457" y="47931"/>
                      <a:pt x="381222" y="35626"/>
                      <a:pt x="373049" y="24551"/>
                    </a:cubicBezTo>
                    <a:cubicBezTo>
                      <a:pt x="359934" y="6660"/>
                      <a:pt x="343113" y="-3279"/>
                      <a:pt x="319925" y="981"/>
                    </a:cubicBezTo>
                    <a:cubicBezTo>
                      <a:pt x="314983" y="1833"/>
                      <a:pt x="309756" y="1454"/>
                      <a:pt x="304624" y="1549"/>
                    </a:cubicBezTo>
                    <a:cubicBezTo>
                      <a:pt x="290654" y="1833"/>
                      <a:pt x="281911" y="13665"/>
                      <a:pt x="285522" y="27012"/>
                    </a:cubicBezTo>
                    <a:cubicBezTo>
                      <a:pt x="286188" y="29567"/>
                      <a:pt x="285712" y="32691"/>
                      <a:pt x="285142" y="35342"/>
                    </a:cubicBezTo>
                    <a:cubicBezTo>
                      <a:pt x="283527" y="42157"/>
                      <a:pt x="280581" y="48594"/>
                      <a:pt x="282766" y="56166"/>
                    </a:cubicBezTo>
                    <a:cubicBezTo>
                      <a:pt x="283527" y="58722"/>
                      <a:pt x="280486" y="62698"/>
                      <a:pt x="278490" y="65443"/>
                    </a:cubicBezTo>
                    <a:cubicBezTo>
                      <a:pt x="275449" y="69419"/>
                      <a:pt x="274879" y="72258"/>
                      <a:pt x="279440" y="75477"/>
                    </a:cubicBezTo>
                    <a:cubicBezTo>
                      <a:pt x="281151" y="76707"/>
                      <a:pt x="281816" y="79547"/>
                      <a:pt x="282386" y="81819"/>
                    </a:cubicBezTo>
                    <a:cubicBezTo>
                      <a:pt x="283717" y="87025"/>
                      <a:pt x="284667" y="92231"/>
                      <a:pt x="285807" y="97532"/>
                    </a:cubicBezTo>
                    <a:cubicBezTo>
                      <a:pt x="286378" y="100183"/>
                      <a:pt x="287233" y="102738"/>
                      <a:pt x="287518" y="105389"/>
                    </a:cubicBezTo>
                    <a:cubicBezTo>
                      <a:pt x="288183" y="111352"/>
                      <a:pt x="290274" y="113624"/>
                      <a:pt x="296356" y="114476"/>
                    </a:cubicBezTo>
                    <a:cubicBezTo>
                      <a:pt x="298542" y="114760"/>
                      <a:pt x="300918" y="114665"/>
                      <a:pt x="302914" y="115517"/>
                    </a:cubicBezTo>
                    <a:cubicBezTo>
                      <a:pt x="305194" y="116559"/>
                      <a:pt x="308330" y="118073"/>
                      <a:pt x="308996" y="120156"/>
                    </a:cubicBezTo>
                    <a:cubicBezTo>
                      <a:pt x="310706" y="125078"/>
                      <a:pt x="311657" y="130379"/>
                      <a:pt x="311752" y="135490"/>
                    </a:cubicBezTo>
                    <a:cubicBezTo>
                      <a:pt x="311752" y="137289"/>
                      <a:pt x="308616" y="139655"/>
                      <a:pt x="306335" y="140791"/>
                    </a:cubicBezTo>
                    <a:cubicBezTo>
                      <a:pt x="297116" y="145335"/>
                      <a:pt x="287423" y="149026"/>
                      <a:pt x="278300" y="153854"/>
                    </a:cubicBezTo>
                    <a:cubicBezTo>
                      <a:pt x="267656" y="159439"/>
                      <a:pt x="264520" y="170040"/>
                      <a:pt x="262334" y="180926"/>
                    </a:cubicBezTo>
                    <a:cubicBezTo>
                      <a:pt x="261574" y="184902"/>
                      <a:pt x="261384" y="188972"/>
                      <a:pt x="261099" y="193042"/>
                    </a:cubicBezTo>
                    <a:cubicBezTo>
                      <a:pt x="260528" y="201372"/>
                      <a:pt x="259103" y="209418"/>
                      <a:pt x="255777" y="217180"/>
                    </a:cubicBezTo>
                    <a:cubicBezTo>
                      <a:pt x="252926" y="223996"/>
                      <a:pt x="250740" y="231284"/>
                      <a:pt x="249409" y="238573"/>
                    </a:cubicBezTo>
                    <a:cubicBezTo>
                      <a:pt x="248174" y="245862"/>
                      <a:pt x="248459" y="253435"/>
                      <a:pt x="248079" y="261102"/>
                    </a:cubicBezTo>
                    <a:cubicBezTo>
                      <a:pt x="247224" y="260723"/>
                      <a:pt x="245893" y="260345"/>
                      <a:pt x="244848" y="259682"/>
                    </a:cubicBezTo>
                    <a:cubicBezTo>
                      <a:pt x="233254" y="252015"/>
                      <a:pt x="221564" y="244347"/>
                      <a:pt x="210065" y="236585"/>
                    </a:cubicBezTo>
                    <a:cubicBezTo>
                      <a:pt x="208070" y="235260"/>
                      <a:pt x="206549" y="233462"/>
                      <a:pt x="204743" y="231852"/>
                    </a:cubicBezTo>
                    <a:cubicBezTo>
                      <a:pt x="199612" y="227214"/>
                      <a:pt x="197141" y="222197"/>
                      <a:pt x="200752" y="215287"/>
                    </a:cubicBezTo>
                    <a:cubicBezTo>
                      <a:pt x="203983" y="209229"/>
                      <a:pt x="203413" y="202319"/>
                      <a:pt x="200942" y="196450"/>
                    </a:cubicBezTo>
                    <a:cubicBezTo>
                      <a:pt x="199326" y="192569"/>
                      <a:pt x="194575" y="189919"/>
                      <a:pt x="191058" y="186984"/>
                    </a:cubicBezTo>
                    <a:cubicBezTo>
                      <a:pt x="186877" y="183577"/>
                      <a:pt x="183456" y="185091"/>
                      <a:pt x="178704" y="187363"/>
                    </a:cubicBezTo>
                    <a:cubicBezTo>
                      <a:pt x="170531" y="191244"/>
                      <a:pt x="167585" y="198438"/>
                      <a:pt x="163119" y="205064"/>
                    </a:cubicBezTo>
                    <a:cubicBezTo>
                      <a:pt x="160172" y="209418"/>
                      <a:pt x="157131" y="212921"/>
                      <a:pt x="158842" y="218695"/>
                    </a:cubicBezTo>
                    <a:cubicBezTo>
                      <a:pt x="161123" y="226457"/>
                      <a:pt x="163309" y="234030"/>
                      <a:pt x="170626" y="238857"/>
                    </a:cubicBezTo>
                    <a:cubicBezTo>
                      <a:pt x="185737" y="248702"/>
                      <a:pt x="195240" y="264131"/>
                      <a:pt x="207975" y="276247"/>
                    </a:cubicBezTo>
                    <a:cubicBezTo>
                      <a:pt x="220994" y="288647"/>
                      <a:pt x="234489" y="300574"/>
                      <a:pt x="247984" y="312501"/>
                    </a:cubicBezTo>
                    <a:cubicBezTo>
                      <a:pt x="250075" y="314395"/>
                      <a:pt x="252641" y="316288"/>
                      <a:pt x="255301" y="316950"/>
                    </a:cubicBezTo>
                    <a:cubicBezTo>
                      <a:pt x="258628" y="317802"/>
                      <a:pt x="263094" y="318654"/>
                      <a:pt x="265470" y="317140"/>
                    </a:cubicBezTo>
                    <a:cubicBezTo>
                      <a:pt x="272027" y="312785"/>
                      <a:pt x="278205" y="307390"/>
                      <a:pt x="280581" y="299344"/>
                    </a:cubicBezTo>
                    <a:cubicBezTo>
                      <a:pt x="284002" y="287890"/>
                      <a:pt x="287138" y="276342"/>
                      <a:pt x="290369" y="264794"/>
                    </a:cubicBezTo>
                    <a:cubicBezTo>
                      <a:pt x="290844" y="264794"/>
                      <a:pt x="291224" y="264794"/>
                      <a:pt x="291700" y="264794"/>
                    </a:cubicBezTo>
                    <a:cubicBezTo>
                      <a:pt x="292080" y="265740"/>
                      <a:pt x="292555" y="266592"/>
                      <a:pt x="292840" y="267539"/>
                    </a:cubicBezTo>
                    <a:cubicBezTo>
                      <a:pt x="299682" y="295652"/>
                      <a:pt x="311562" y="321589"/>
                      <a:pt x="326672" y="346105"/>
                    </a:cubicBezTo>
                    <a:cubicBezTo>
                      <a:pt x="328003" y="348188"/>
                      <a:pt x="329428" y="350649"/>
                      <a:pt x="329523" y="352921"/>
                    </a:cubicBezTo>
                    <a:cubicBezTo>
                      <a:pt x="329713" y="364374"/>
                      <a:pt x="332279" y="374787"/>
                      <a:pt x="341497" y="383211"/>
                    </a:cubicBezTo>
                    <a:cubicBezTo>
                      <a:pt x="339312" y="385199"/>
                      <a:pt x="337506" y="386808"/>
                      <a:pt x="335700" y="388512"/>
                    </a:cubicBezTo>
                    <a:cubicBezTo>
                      <a:pt x="311372" y="411041"/>
                      <a:pt x="287043" y="433569"/>
                      <a:pt x="262809" y="456193"/>
                    </a:cubicBezTo>
                    <a:cubicBezTo>
                      <a:pt x="259863" y="458938"/>
                      <a:pt x="257487" y="462346"/>
                      <a:pt x="255111" y="465659"/>
                    </a:cubicBezTo>
                    <a:cubicBezTo>
                      <a:pt x="242187" y="483549"/>
                      <a:pt x="227647" y="499641"/>
                      <a:pt x="207880" y="510621"/>
                    </a:cubicBezTo>
                    <a:cubicBezTo>
                      <a:pt x="194480" y="518005"/>
                      <a:pt x="187922" y="530973"/>
                      <a:pt x="186117" y="545172"/>
                    </a:cubicBezTo>
                    <a:cubicBezTo>
                      <a:pt x="183266" y="567416"/>
                      <a:pt x="173952" y="586821"/>
                      <a:pt x="164449" y="606700"/>
                    </a:cubicBezTo>
                    <a:cubicBezTo>
                      <a:pt x="153235" y="630270"/>
                      <a:pt x="143827" y="654597"/>
                      <a:pt x="133183" y="678451"/>
                    </a:cubicBezTo>
                    <a:cubicBezTo>
                      <a:pt x="125770" y="695016"/>
                      <a:pt x="117882" y="711392"/>
                      <a:pt x="105433" y="725117"/>
                    </a:cubicBezTo>
                    <a:cubicBezTo>
                      <a:pt x="104292" y="726348"/>
                      <a:pt x="103152" y="727673"/>
                      <a:pt x="101822" y="728714"/>
                    </a:cubicBezTo>
                    <a:cubicBezTo>
                      <a:pt x="95644" y="734110"/>
                      <a:pt x="94314" y="734015"/>
                      <a:pt x="88232" y="728998"/>
                    </a:cubicBezTo>
                    <a:cubicBezTo>
                      <a:pt x="85951" y="727105"/>
                      <a:pt x="83290" y="725496"/>
                      <a:pt x="80534" y="724171"/>
                    </a:cubicBezTo>
                    <a:cubicBezTo>
                      <a:pt x="79394" y="723603"/>
                      <a:pt x="77208" y="723697"/>
                      <a:pt x="76352" y="724455"/>
                    </a:cubicBezTo>
                    <a:cubicBezTo>
                      <a:pt x="75687" y="725023"/>
                      <a:pt x="75972" y="727105"/>
                      <a:pt x="76162" y="728430"/>
                    </a:cubicBezTo>
                    <a:cubicBezTo>
                      <a:pt x="76447" y="729850"/>
                      <a:pt x="77113" y="731175"/>
                      <a:pt x="78063" y="733447"/>
                    </a:cubicBezTo>
                    <a:cubicBezTo>
                      <a:pt x="68275" y="733447"/>
                      <a:pt x="58961" y="732406"/>
                      <a:pt x="50028" y="733731"/>
                    </a:cubicBezTo>
                    <a:cubicBezTo>
                      <a:pt x="40144" y="735151"/>
                      <a:pt x="31591" y="733163"/>
                      <a:pt x="23133" y="728714"/>
                    </a:cubicBezTo>
                    <a:cubicBezTo>
                      <a:pt x="20853" y="727484"/>
                      <a:pt x="18477" y="726632"/>
                      <a:pt x="16006" y="725875"/>
                    </a:cubicBezTo>
                    <a:cubicBezTo>
                      <a:pt x="6597" y="722751"/>
                      <a:pt x="-1480" y="729282"/>
                      <a:pt x="230" y="739127"/>
                    </a:cubicBezTo>
                    <a:cubicBezTo>
                      <a:pt x="895" y="743008"/>
                      <a:pt x="2606" y="746889"/>
                      <a:pt x="4602" y="750391"/>
                    </a:cubicBezTo>
                    <a:cubicBezTo>
                      <a:pt x="15246" y="768849"/>
                      <a:pt x="31686" y="780114"/>
                      <a:pt x="51168" y="788065"/>
                    </a:cubicBezTo>
                    <a:cubicBezTo>
                      <a:pt x="62953" y="792798"/>
                      <a:pt x="74357" y="798572"/>
                      <a:pt x="85381" y="804725"/>
                    </a:cubicBezTo>
                    <a:cubicBezTo>
                      <a:pt x="94884" y="810026"/>
                      <a:pt x="104483" y="813244"/>
                      <a:pt x="115506" y="812203"/>
                    </a:cubicBezTo>
                    <a:cubicBezTo>
                      <a:pt x="118548" y="811919"/>
                      <a:pt x="119878" y="810594"/>
                      <a:pt x="120733" y="807754"/>
                    </a:cubicBezTo>
                    <a:cubicBezTo>
                      <a:pt x="122064" y="803400"/>
                      <a:pt x="124060" y="799329"/>
                      <a:pt x="125675" y="795070"/>
                    </a:cubicBezTo>
                    <a:cubicBezTo>
                      <a:pt x="127006" y="791567"/>
                      <a:pt x="128146" y="788065"/>
                      <a:pt x="129286" y="784563"/>
                    </a:cubicBezTo>
                    <a:cubicBezTo>
                      <a:pt x="130617" y="780398"/>
                      <a:pt x="132042" y="776327"/>
                      <a:pt x="133183" y="772068"/>
                    </a:cubicBezTo>
                    <a:cubicBezTo>
                      <a:pt x="133753" y="769796"/>
                      <a:pt x="133658" y="767240"/>
                      <a:pt x="133943" y="764874"/>
                    </a:cubicBezTo>
                    <a:cubicBezTo>
                      <a:pt x="134133" y="763075"/>
                      <a:pt x="134133" y="761087"/>
                      <a:pt x="134988" y="759668"/>
                    </a:cubicBezTo>
                    <a:cubicBezTo>
                      <a:pt x="143827" y="744428"/>
                      <a:pt x="152190" y="728904"/>
                      <a:pt x="161788" y="714137"/>
                    </a:cubicBezTo>
                    <a:cubicBezTo>
                      <a:pt x="173382" y="696341"/>
                      <a:pt x="186307" y="679397"/>
                      <a:pt x="201797" y="664725"/>
                    </a:cubicBezTo>
                    <a:cubicBezTo>
                      <a:pt x="221374" y="645983"/>
                      <a:pt x="229452" y="622224"/>
                      <a:pt x="233729" y="596477"/>
                    </a:cubicBezTo>
                    <a:cubicBezTo>
                      <a:pt x="234394" y="592596"/>
                      <a:pt x="235249" y="588809"/>
                      <a:pt x="236010" y="585023"/>
                    </a:cubicBezTo>
                    <a:cubicBezTo>
                      <a:pt x="238671" y="570540"/>
                      <a:pt x="246653" y="559938"/>
                      <a:pt x="259768" y="553218"/>
                    </a:cubicBezTo>
                    <a:cubicBezTo>
                      <a:pt x="281436" y="542048"/>
                      <a:pt x="303294" y="531068"/>
                      <a:pt x="324961" y="519898"/>
                    </a:cubicBezTo>
                    <a:cubicBezTo>
                      <a:pt x="336366" y="514029"/>
                      <a:pt x="336271" y="513934"/>
                      <a:pt x="345109" y="522359"/>
                    </a:cubicBezTo>
                    <a:cubicBezTo>
                      <a:pt x="360884" y="506930"/>
                      <a:pt x="376660" y="491595"/>
                      <a:pt x="392816" y="475787"/>
                    </a:cubicBezTo>
                    <a:cubicBezTo>
                      <a:pt x="394906" y="478532"/>
                      <a:pt x="396047" y="480047"/>
                      <a:pt x="397282" y="481656"/>
                    </a:cubicBezTo>
                    <a:cubicBezTo>
                      <a:pt x="410397" y="498978"/>
                      <a:pt x="423417" y="516396"/>
                      <a:pt x="436721" y="533623"/>
                    </a:cubicBezTo>
                    <a:cubicBezTo>
                      <a:pt x="438337" y="535706"/>
                      <a:pt x="441378" y="536558"/>
                      <a:pt x="443754" y="538167"/>
                    </a:cubicBezTo>
                    <a:cubicBezTo>
                      <a:pt x="445655" y="539492"/>
                      <a:pt x="447650" y="540628"/>
                      <a:pt x="449171" y="542332"/>
                    </a:cubicBezTo>
                    <a:cubicBezTo>
                      <a:pt x="465612" y="560317"/>
                      <a:pt x="482148" y="578113"/>
                      <a:pt x="498113" y="596382"/>
                    </a:cubicBezTo>
                    <a:cubicBezTo>
                      <a:pt x="511798" y="612095"/>
                      <a:pt x="527004" y="613610"/>
                      <a:pt x="544300" y="604617"/>
                    </a:cubicBezTo>
                    <a:cubicBezTo>
                      <a:pt x="567488" y="592501"/>
                      <a:pt x="590201" y="579722"/>
                      <a:pt x="613105" y="567132"/>
                    </a:cubicBezTo>
                    <a:cubicBezTo>
                      <a:pt x="629926" y="557856"/>
                      <a:pt x="646271" y="547917"/>
                      <a:pt x="665088" y="542900"/>
                    </a:cubicBezTo>
                    <a:cubicBezTo>
                      <a:pt x="665373" y="542900"/>
                      <a:pt x="665753" y="542616"/>
                      <a:pt x="666039" y="542521"/>
                    </a:cubicBezTo>
                    <a:cubicBezTo>
                      <a:pt x="672596" y="540912"/>
                      <a:pt x="679438" y="538262"/>
                      <a:pt x="683715" y="546497"/>
                    </a:cubicBezTo>
                    <a:cubicBezTo>
                      <a:pt x="686376" y="551608"/>
                      <a:pt x="691793" y="549147"/>
                      <a:pt x="695784" y="551041"/>
                    </a:cubicBezTo>
                    <a:cubicBezTo>
                      <a:pt x="703482" y="554732"/>
                      <a:pt x="710990" y="558140"/>
                      <a:pt x="715171" y="566281"/>
                    </a:cubicBezTo>
                    <a:cubicBezTo>
                      <a:pt x="717737" y="571203"/>
                      <a:pt x="720398" y="576220"/>
                      <a:pt x="723439" y="580858"/>
                    </a:cubicBezTo>
                    <a:cubicBezTo>
                      <a:pt x="725720" y="584360"/>
                      <a:pt x="728476" y="588052"/>
                      <a:pt x="733703" y="587011"/>
                    </a:cubicBezTo>
                    <a:cubicBezTo>
                      <a:pt x="738835" y="585875"/>
                      <a:pt x="741305" y="582183"/>
                      <a:pt x="742161" y="577261"/>
                    </a:cubicBezTo>
                    <a:cubicBezTo>
                      <a:pt x="744347" y="564861"/>
                      <a:pt x="743681" y="552650"/>
                      <a:pt x="740355" y="540533"/>
                    </a:cubicBezTo>
                    <a:cubicBezTo>
                      <a:pt x="736459" y="526335"/>
                      <a:pt x="732467" y="512136"/>
                      <a:pt x="728666" y="497937"/>
                    </a:cubicBezTo>
                    <a:cubicBezTo>
                      <a:pt x="726100" y="488471"/>
                      <a:pt x="722679" y="479573"/>
                      <a:pt x="714981" y="472853"/>
                    </a:cubicBezTo>
                    <a:cubicBezTo>
                      <a:pt x="708519" y="467268"/>
                      <a:pt x="703197" y="467362"/>
                      <a:pt x="696830" y="472758"/>
                    </a:cubicBezTo>
                    <a:cubicBezTo>
                      <a:pt x="691223" y="477491"/>
                      <a:pt x="685425" y="481940"/>
                      <a:pt x="679818" y="486578"/>
                    </a:cubicBezTo>
                    <a:cubicBezTo>
                      <a:pt x="678583" y="487619"/>
                      <a:pt x="676682" y="488945"/>
                      <a:pt x="676587" y="490270"/>
                    </a:cubicBezTo>
                    <a:cubicBezTo>
                      <a:pt x="676112" y="495381"/>
                      <a:pt x="672311" y="496991"/>
                      <a:pt x="668604" y="498410"/>
                    </a:cubicBezTo>
                    <a:cubicBezTo>
                      <a:pt x="652544" y="504753"/>
                      <a:pt x="636388" y="511095"/>
                      <a:pt x="620137" y="517058"/>
                    </a:cubicBezTo>
                    <a:cubicBezTo>
                      <a:pt x="615766" y="518667"/>
                      <a:pt x="610729" y="519898"/>
                      <a:pt x="606167" y="519519"/>
                    </a:cubicBezTo>
                    <a:cubicBezTo>
                      <a:pt x="580413" y="517342"/>
                      <a:pt x="561406" y="529553"/>
                      <a:pt x="544585" y="546876"/>
                    </a:cubicBezTo>
                    <a:cubicBezTo>
                      <a:pt x="543065" y="548390"/>
                      <a:pt x="541639" y="550094"/>
                      <a:pt x="539263" y="552555"/>
                    </a:cubicBezTo>
                    <a:close/>
                  </a:path>
                </a:pathLst>
              </a:custGeom>
              <a:solidFill>
                <a:srgbClr val="012A39"/>
              </a:solidFill>
              <a:ln w="12700" cap="flat">
                <a:solidFill>
                  <a:schemeClr val="tx1"/>
                </a:solidFill>
                <a:prstDash val="solid"/>
                <a:miter/>
              </a:ln>
            </p:spPr>
            <p:txBody>
              <a:bodyPr/>
              <a:lstStyle/>
              <a:p>
                <a:endParaRPr lang="en-US"/>
              </a:p>
            </p:txBody>
          </p:sp>
          <p:sp>
            <p:nvSpPr>
              <p:cNvPr id="33" name="Rounded Rectangle 32">
                <a:extLst>
                  <a:ext uri="{FF2B5EF4-FFF2-40B4-BE49-F238E27FC236}">
                    <a16:creationId xmlns:a16="http://schemas.microsoft.com/office/drawing/2014/main" id="{BE626052-0081-A244-224B-8586777C6064}"/>
                  </a:ext>
                </a:extLst>
              </p:cNvPr>
              <p:cNvSpPr/>
              <p:nvPr/>
            </p:nvSpPr>
            <p:spPr>
              <a:xfrm>
                <a:off x="7870899" y="5730525"/>
                <a:ext cx="1377316" cy="204545"/>
              </a:xfrm>
              <a:prstGeom prst="roundRect">
                <a:avLst>
                  <a:gd name="adj" fmla="val 50000"/>
                </a:avLst>
              </a:prstGeom>
              <a:solidFill>
                <a:schemeClr val="tx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288" tIns="0" rIns="18288" bIns="27432" rtlCol="0" anchor="ctr"/>
              <a:lstStyle/>
              <a:p>
                <a:pPr algn="ctr"/>
                <a:r>
                  <a:rPr lang="en-US" sz="1300" b="1" spc="30">
                    <a:solidFill>
                      <a:srgbClr val="012A39"/>
                    </a:solidFill>
                    <a:latin typeface="Segoe UI Semibold" panose="020B0702040204020203" pitchFamily="34" charset="0"/>
                    <a:cs typeface="Segoe UI Semibold" panose="020B0702040204020203" pitchFamily="34" charset="0"/>
                  </a:rPr>
                  <a:t>Support</a:t>
                </a:r>
              </a:p>
            </p:txBody>
          </p:sp>
          <p:sp>
            <p:nvSpPr>
              <p:cNvPr id="34" name="Rounded Rectangle 33">
                <a:extLst>
                  <a:ext uri="{FF2B5EF4-FFF2-40B4-BE49-F238E27FC236}">
                    <a16:creationId xmlns:a16="http://schemas.microsoft.com/office/drawing/2014/main" id="{0008A952-1A5D-8F23-747C-E373BD254427}"/>
                  </a:ext>
                </a:extLst>
              </p:cNvPr>
              <p:cNvSpPr/>
              <p:nvPr/>
            </p:nvSpPr>
            <p:spPr>
              <a:xfrm>
                <a:off x="5554773" y="5190617"/>
                <a:ext cx="1510565" cy="213021"/>
              </a:xfrm>
              <a:prstGeom prst="roundRect">
                <a:avLst>
                  <a:gd name="adj" fmla="val 50000"/>
                </a:avLst>
              </a:prstGeom>
              <a:solidFill>
                <a:schemeClr val="tx1"/>
              </a:solidFill>
              <a:ln w="952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0" rIns="18288" bIns="18288" rtlCol="0" anchor="ctr"/>
              <a:lstStyle/>
              <a:p>
                <a:pPr algn="ctr"/>
                <a:r>
                  <a:rPr lang="en-US" sz="1300" b="1" spc="30">
                    <a:solidFill>
                      <a:srgbClr val="012A39"/>
                    </a:solidFill>
                    <a:latin typeface="Segoe UI Semibold" panose="020B0702040204020203" pitchFamily="34" charset="0"/>
                    <a:cs typeface="Segoe UI Semibold" panose="020B0702040204020203" pitchFamily="34" charset="0"/>
                  </a:rPr>
                  <a:t>Stress Level</a:t>
                </a:r>
              </a:p>
            </p:txBody>
          </p:sp>
          <p:sp>
            <p:nvSpPr>
              <p:cNvPr id="35" name="Rounded Rectangle 34">
                <a:extLst>
                  <a:ext uri="{FF2B5EF4-FFF2-40B4-BE49-F238E27FC236}">
                    <a16:creationId xmlns:a16="http://schemas.microsoft.com/office/drawing/2014/main" id="{9662B4FB-EC09-6AD0-36B7-1BA100F862D6}"/>
                  </a:ext>
                </a:extLst>
              </p:cNvPr>
              <p:cNvSpPr/>
              <p:nvPr/>
            </p:nvSpPr>
            <p:spPr>
              <a:xfrm>
                <a:off x="5554773" y="4706231"/>
                <a:ext cx="1510565" cy="216050"/>
              </a:xfrm>
              <a:prstGeom prst="roundRect">
                <a:avLst>
                  <a:gd name="adj" fmla="val 50000"/>
                </a:avLst>
              </a:prstGeom>
              <a:solidFill>
                <a:schemeClr val="tx1"/>
              </a:solidFill>
              <a:ln w="952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0" rIns="18288" bIns="18288" rtlCol="0" anchor="ctr"/>
              <a:lstStyle/>
              <a:p>
                <a:pPr algn="ctr"/>
                <a:r>
                  <a:rPr lang="en-US" sz="1300" b="1" spc="30">
                    <a:solidFill>
                      <a:srgbClr val="012A39"/>
                    </a:solidFill>
                    <a:latin typeface="Segoe UI Semibold" panose="020B0702040204020203" pitchFamily="34" charset="0"/>
                    <a:cs typeface="Segoe UI Semibold" panose="020B0702040204020203" pitchFamily="34" charset="0"/>
                  </a:rPr>
                  <a:t>Ready/Engaged</a:t>
                </a:r>
              </a:p>
            </p:txBody>
          </p:sp>
          <p:sp>
            <p:nvSpPr>
              <p:cNvPr id="36" name="Freeform 35">
                <a:extLst>
                  <a:ext uri="{FF2B5EF4-FFF2-40B4-BE49-F238E27FC236}">
                    <a16:creationId xmlns:a16="http://schemas.microsoft.com/office/drawing/2014/main" id="{F5CCED10-1FB3-0E78-6D4C-DAB8C52BDDD0}"/>
                  </a:ext>
                </a:extLst>
              </p:cNvPr>
              <p:cNvSpPr/>
              <p:nvPr/>
            </p:nvSpPr>
            <p:spPr>
              <a:xfrm flipH="1">
                <a:off x="9324208" y="3972299"/>
                <a:ext cx="668239" cy="1025767"/>
              </a:xfrm>
              <a:custGeom>
                <a:avLst/>
                <a:gdLst>
                  <a:gd name="csX0" fmla="*/ 383497 w 480791"/>
                  <a:gd name="csY0" fmla="*/ 12220 h 738029"/>
                  <a:gd name="csX1" fmla="*/ 413822 w 480791"/>
                  <a:gd name="csY1" fmla="*/ 28 h 738029"/>
                  <a:gd name="csX2" fmla="*/ 447000 w 480791"/>
                  <a:gd name="csY2" fmla="*/ 5077 h 738029"/>
                  <a:gd name="csX3" fmla="*/ 452418 w 480791"/>
                  <a:gd name="csY3" fmla="*/ 9553 h 738029"/>
                  <a:gd name="csX4" fmla="*/ 451087 w 480791"/>
                  <a:gd name="csY4" fmla="*/ 4981 h 738029"/>
                  <a:gd name="csX5" fmla="*/ 457267 w 480791"/>
                  <a:gd name="csY5" fmla="*/ 11554 h 738029"/>
                  <a:gd name="csX6" fmla="*/ 464396 w 480791"/>
                  <a:gd name="csY6" fmla="*/ 18793 h 738029"/>
                  <a:gd name="csX7" fmla="*/ 473713 w 480791"/>
                  <a:gd name="csY7" fmla="*/ 28222 h 738029"/>
                  <a:gd name="csX8" fmla="*/ 480748 w 480791"/>
                  <a:gd name="csY8" fmla="*/ 47844 h 738029"/>
                  <a:gd name="csX9" fmla="*/ 478466 w 480791"/>
                  <a:gd name="csY9" fmla="*/ 72990 h 738029"/>
                  <a:gd name="csX10" fmla="*/ 473903 w 480791"/>
                  <a:gd name="csY10" fmla="*/ 94612 h 738029"/>
                  <a:gd name="csX11" fmla="*/ 470481 w 480791"/>
                  <a:gd name="csY11" fmla="*/ 107470 h 738029"/>
                  <a:gd name="csX12" fmla="*/ 467629 w 480791"/>
                  <a:gd name="csY12" fmla="*/ 108042 h 738029"/>
                  <a:gd name="csX13" fmla="*/ 464587 w 480791"/>
                  <a:gd name="csY13" fmla="*/ 113185 h 738029"/>
                  <a:gd name="csX14" fmla="*/ 456411 w 480791"/>
                  <a:gd name="csY14" fmla="*/ 119472 h 738029"/>
                  <a:gd name="csX15" fmla="*/ 453274 w 480791"/>
                  <a:gd name="csY15" fmla="*/ 118043 h 738029"/>
                  <a:gd name="csX16" fmla="*/ 450517 w 480791"/>
                  <a:gd name="csY16" fmla="*/ 120139 h 738029"/>
                  <a:gd name="csX17" fmla="*/ 452228 w 480791"/>
                  <a:gd name="csY17" fmla="*/ 116424 h 738029"/>
                  <a:gd name="csX18" fmla="*/ 445003 w 480791"/>
                  <a:gd name="csY18" fmla="*/ 116710 h 738029"/>
                  <a:gd name="csX19" fmla="*/ 452038 w 480791"/>
                  <a:gd name="csY19" fmla="*/ 109566 h 738029"/>
                  <a:gd name="csX20" fmla="*/ 439109 w 480791"/>
                  <a:gd name="csY20" fmla="*/ 114709 h 738029"/>
                  <a:gd name="csX21" fmla="*/ 423519 w 480791"/>
                  <a:gd name="csY21" fmla="*/ 121663 h 738029"/>
                  <a:gd name="csX22" fmla="*/ 416579 w 480791"/>
                  <a:gd name="csY22" fmla="*/ 120424 h 738029"/>
                  <a:gd name="csX23" fmla="*/ 406502 w 480791"/>
                  <a:gd name="csY23" fmla="*/ 128521 h 738029"/>
                  <a:gd name="csX24" fmla="*/ 397756 w 480791"/>
                  <a:gd name="csY24" fmla="*/ 136903 h 738029"/>
                  <a:gd name="csX25" fmla="*/ 389105 w 480791"/>
                  <a:gd name="csY25" fmla="*/ 134521 h 738029"/>
                  <a:gd name="csX26" fmla="*/ 387014 w 480791"/>
                  <a:gd name="csY26" fmla="*/ 128902 h 738029"/>
                  <a:gd name="csX27" fmla="*/ 378173 w 480791"/>
                  <a:gd name="csY27" fmla="*/ 130330 h 738029"/>
                  <a:gd name="csX28" fmla="*/ 373515 w 480791"/>
                  <a:gd name="csY28" fmla="*/ 124520 h 738029"/>
                  <a:gd name="csX29" fmla="*/ 367241 w 480791"/>
                  <a:gd name="csY29" fmla="*/ 130330 h 738029"/>
                  <a:gd name="csX30" fmla="*/ 361822 w 480791"/>
                  <a:gd name="csY30" fmla="*/ 126901 h 738029"/>
                  <a:gd name="csX31" fmla="*/ 352791 w 480791"/>
                  <a:gd name="csY31" fmla="*/ 130616 h 738029"/>
                  <a:gd name="csX32" fmla="*/ 342049 w 480791"/>
                  <a:gd name="csY32" fmla="*/ 120710 h 738029"/>
                  <a:gd name="csX33" fmla="*/ 325793 w 480791"/>
                  <a:gd name="csY33" fmla="*/ 136617 h 738029"/>
                  <a:gd name="csX34" fmla="*/ 312579 w 480791"/>
                  <a:gd name="csY34" fmla="*/ 153952 h 738029"/>
                  <a:gd name="csX35" fmla="*/ 307540 w 480791"/>
                  <a:gd name="csY35" fmla="*/ 161382 h 738029"/>
                  <a:gd name="csX36" fmla="*/ 302122 w 480791"/>
                  <a:gd name="csY36" fmla="*/ 168621 h 738029"/>
                  <a:gd name="csX37" fmla="*/ 279401 w 480791"/>
                  <a:gd name="csY37" fmla="*/ 214150 h 738029"/>
                  <a:gd name="csX38" fmla="*/ 263050 w 480791"/>
                  <a:gd name="csY38" fmla="*/ 250536 h 738029"/>
                  <a:gd name="csX39" fmla="*/ 250882 w 480791"/>
                  <a:gd name="csY39" fmla="*/ 267967 h 738029"/>
                  <a:gd name="csX40" fmla="*/ 230728 w 480791"/>
                  <a:gd name="csY40" fmla="*/ 297113 h 738029"/>
                  <a:gd name="csX41" fmla="*/ 217895 w 480791"/>
                  <a:gd name="csY41" fmla="*/ 321783 h 738029"/>
                  <a:gd name="csX42" fmla="*/ 221507 w 480791"/>
                  <a:gd name="csY42" fmla="*/ 326926 h 738029"/>
                  <a:gd name="csX43" fmla="*/ 213902 w 480791"/>
                  <a:gd name="csY43" fmla="*/ 343976 h 738029"/>
                  <a:gd name="csX44" fmla="*/ 206962 w 480791"/>
                  <a:gd name="csY44" fmla="*/ 344833 h 738029"/>
                  <a:gd name="csX45" fmla="*/ 205061 w 480791"/>
                  <a:gd name="csY45" fmla="*/ 366455 h 738029"/>
                  <a:gd name="csX46" fmla="*/ 206012 w 480791"/>
                  <a:gd name="csY46" fmla="*/ 387124 h 738029"/>
                  <a:gd name="csX47" fmla="*/ 204300 w 480791"/>
                  <a:gd name="csY47" fmla="*/ 395983 h 738029"/>
                  <a:gd name="csX48" fmla="*/ 208863 w 480791"/>
                  <a:gd name="csY48" fmla="*/ 412270 h 738029"/>
                  <a:gd name="csX49" fmla="*/ 203635 w 480791"/>
                  <a:gd name="csY49" fmla="*/ 425320 h 738029"/>
                  <a:gd name="csX50" fmla="*/ 200403 w 480791"/>
                  <a:gd name="csY50" fmla="*/ 431701 h 738029"/>
                  <a:gd name="csX51" fmla="*/ 191657 w 480791"/>
                  <a:gd name="csY51" fmla="*/ 446465 h 738029"/>
                  <a:gd name="csX52" fmla="*/ 190136 w 480791"/>
                  <a:gd name="csY52" fmla="*/ 456276 h 738029"/>
                  <a:gd name="csX53" fmla="*/ 188615 w 480791"/>
                  <a:gd name="csY53" fmla="*/ 469706 h 738029"/>
                  <a:gd name="csX54" fmla="*/ 191657 w 480791"/>
                  <a:gd name="csY54" fmla="*/ 491995 h 738029"/>
                  <a:gd name="csX55" fmla="*/ 193178 w 480791"/>
                  <a:gd name="csY55" fmla="*/ 552288 h 738029"/>
                  <a:gd name="csX56" fmla="*/ 202399 w 480791"/>
                  <a:gd name="csY56" fmla="*/ 612295 h 738029"/>
                  <a:gd name="csX57" fmla="*/ 208578 w 480791"/>
                  <a:gd name="csY57" fmla="*/ 626011 h 738029"/>
                  <a:gd name="csX58" fmla="*/ 213997 w 480791"/>
                  <a:gd name="csY58" fmla="*/ 622678 h 738029"/>
                  <a:gd name="csX59" fmla="*/ 220556 w 480791"/>
                  <a:gd name="csY59" fmla="*/ 632107 h 738029"/>
                  <a:gd name="csX60" fmla="*/ 225024 w 480791"/>
                  <a:gd name="csY60" fmla="*/ 627821 h 738029"/>
                  <a:gd name="csX61" fmla="*/ 225975 w 480791"/>
                  <a:gd name="csY61" fmla="*/ 631727 h 738029"/>
                  <a:gd name="csX62" fmla="*/ 239284 w 480791"/>
                  <a:gd name="csY62" fmla="*/ 635441 h 738029"/>
                  <a:gd name="csX63" fmla="*/ 248600 w 480791"/>
                  <a:gd name="csY63" fmla="*/ 642299 h 738029"/>
                  <a:gd name="csX64" fmla="*/ 247840 w 480791"/>
                  <a:gd name="csY64" fmla="*/ 648395 h 738029"/>
                  <a:gd name="csX65" fmla="*/ 243182 w 480791"/>
                  <a:gd name="csY65" fmla="*/ 648776 h 738029"/>
                  <a:gd name="csX66" fmla="*/ 258297 w 480791"/>
                  <a:gd name="csY66" fmla="*/ 656777 h 738029"/>
                  <a:gd name="csX67" fmla="*/ 268184 w 480791"/>
                  <a:gd name="csY67" fmla="*/ 661826 h 738029"/>
                  <a:gd name="csX68" fmla="*/ 291094 w 480791"/>
                  <a:gd name="csY68" fmla="*/ 663731 h 738029"/>
                  <a:gd name="csX69" fmla="*/ 302407 w 480791"/>
                  <a:gd name="csY69" fmla="*/ 665731 h 738029"/>
                  <a:gd name="csX70" fmla="*/ 308301 w 480791"/>
                  <a:gd name="csY70" fmla="*/ 674303 h 738029"/>
                  <a:gd name="csX71" fmla="*/ 303548 w 480791"/>
                  <a:gd name="csY71" fmla="*/ 684971 h 738029"/>
                  <a:gd name="csX72" fmla="*/ 275408 w 480791"/>
                  <a:gd name="csY72" fmla="*/ 697925 h 738029"/>
                  <a:gd name="csX73" fmla="*/ 256681 w 480791"/>
                  <a:gd name="csY73" fmla="*/ 700211 h 738029"/>
                  <a:gd name="csX74" fmla="*/ 261814 w 480791"/>
                  <a:gd name="csY74" fmla="*/ 707260 h 738029"/>
                  <a:gd name="csX75" fmla="*/ 259913 w 480791"/>
                  <a:gd name="csY75" fmla="*/ 720976 h 738029"/>
                  <a:gd name="csX76" fmla="*/ 243847 w 480791"/>
                  <a:gd name="csY76" fmla="*/ 729167 h 738029"/>
                  <a:gd name="csX77" fmla="*/ 205916 w 480791"/>
                  <a:gd name="csY77" fmla="*/ 737740 h 738029"/>
                  <a:gd name="csX78" fmla="*/ 167320 w 480791"/>
                  <a:gd name="csY78" fmla="*/ 733835 h 738029"/>
                  <a:gd name="csX79" fmla="*/ 121404 w 480791"/>
                  <a:gd name="csY79" fmla="*/ 729262 h 738029"/>
                  <a:gd name="csX80" fmla="*/ 103437 w 480791"/>
                  <a:gd name="csY80" fmla="*/ 723262 h 738029"/>
                  <a:gd name="csX81" fmla="*/ 100966 w 480791"/>
                  <a:gd name="csY81" fmla="*/ 708879 h 738029"/>
                  <a:gd name="csX82" fmla="*/ 105529 w 480791"/>
                  <a:gd name="csY82" fmla="*/ 698306 h 738029"/>
                  <a:gd name="csX83" fmla="*/ 107050 w 480791"/>
                  <a:gd name="csY83" fmla="*/ 686400 h 738029"/>
                  <a:gd name="csX84" fmla="*/ 110377 w 480791"/>
                  <a:gd name="csY84" fmla="*/ 671731 h 738029"/>
                  <a:gd name="csX85" fmla="*/ 104103 w 480791"/>
                  <a:gd name="csY85" fmla="*/ 661540 h 738029"/>
                  <a:gd name="csX86" fmla="*/ 110947 w 480791"/>
                  <a:gd name="csY86" fmla="*/ 656301 h 738029"/>
                  <a:gd name="csX87" fmla="*/ 115130 w 480791"/>
                  <a:gd name="csY87" fmla="*/ 662206 h 738029"/>
                  <a:gd name="csX88" fmla="*/ 113134 w 480791"/>
                  <a:gd name="csY88" fmla="*/ 643442 h 738029"/>
                  <a:gd name="csX89" fmla="*/ 94596 w 480791"/>
                  <a:gd name="csY89" fmla="*/ 581530 h 738029"/>
                  <a:gd name="csX90" fmla="*/ 88987 w 480791"/>
                  <a:gd name="csY90" fmla="*/ 564575 h 738029"/>
                  <a:gd name="csX91" fmla="*/ 75869 w 480791"/>
                  <a:gd name="csY91" fmla="*/ 525808 h 738029"/>
                  <a:gd name="csX92" fmla="*/ 75773 w 480791"/>
                  <a:gd name="csY92" fmla="*/ 473040 h 738029"/>
                  <a:gd name="csX93" fmla="*/ 78055 w 480791"/>
                  <a:gd name="csY93" fmla="*/ 446275 h 738029"/>
                  <a:gd name="csX94" fmla="*/ 77580 w 480791"/>
                  <a:gd name="csY94" fmla="*/ 415509 h 738029"/>
                  <a:gd name="csX95" fmla="*/ 53719 w 480791"/>
                  <a:gd name="csY95" fmla="*/ 359693 h 738029"/>
                  <a:gd name="csX96" fmla="*/ 44402 w 480791"/>
                  <a:gd name="csY96" fmla="*/ 358264 h 738029"/>
                  <a:gd name="csX97" fmla="*/ 6947 w 480791"/>
                  <a:gd name="csY97" fmla="*/ 356264 h 738029"/>
                  <a:gd name="csX98" fmla="*/ 6947 w 480791"/>
                  <a:gd name="csY98" fmla="*/ 344072 h 738029"/>
                  <a:gd name="csX99" fmla="*/ 4665 w 480791"/>
                  <a:gd name="csY99" fmla="*/ 306352 h 738029"/>
                  <a:gd name="csX100" fmla="*/ 482 w 480791"/>
                  <a:gd name="csY100" fmla="*/ 206721 h 738029"/>
                  <a:gd name="csX101" fmla="*/ 7232 w 480791"/>
                  <a:gd name="csY101" fmla="*/ 170621 h 738029"/>
                  <a:gd name="csX102" fmla="*/ 8278 w 480791"/>
                  <a:gd name="csY102" fmla="*/ 164716 h 738029"/>
                  <a:gd name="csX103" fmla="*/ 12175 w 480791"/>
                  <a:gd name="csY103" fmla="*/ 159477 h 738029"/>
                  <a:gd name="csX104" fmla="*/ 14552 w 480791"/>
                  <a:gd name="csY104" fmla="*/ 153762 h 738029"/>
                  <a:gd name="csX105" fmla="*/ 18450 w 480791"/>
                  <a:gd name="csY105" fmla="*/ 149666 h 738029"/>
                  <a:gd name="csX106" fmla="*/ 40980 w 480791"/>
                  <a:gd name="csY106" fmla="*/ 125568 h 738029"/>
                  <a:gd name="csX107" fmla="*/ 57806 w 480791"/>
                  <a:gd name="csY107" fmla="*/ 106518 h 738029"/>
                  <a:gd name="csX108" fmla="*/ 93931 w 480791"/>
                  <a:gd name="csY108" fmla="*/ 75466 h 738029"/>
                  <a:gd name="csX109" fmla="*/ 157244 w 480791"/>
                  <a:gd name="csY109" fmla="*/ 34795 h 738029"/>
                  <a:gd name="csX110" fmla="*/ 206202 w 480791"/>
                  <a:gd name="csY110" fmla="*/ 14602 h 738029"/>
                  <a:gd name="csX111" fmla="*/ 269800 w 480791"/>
                  <a:gd name="csY111" fmla="*/ 5743 h 738029"/>
                  <a:gd name="csX112" fmla="*/ 284059 w 480791"/>
                  <a:gd name="csY112" fmla="*/ 6124 h 738029"/>
                  <a:gd name="csX113" fmla="*/ 299365 w 480791"/>
                  <a:gd name="csY113" fmla="*/ 8982 h 738029"/>
                  <a:gd name="csX114" fmla="*/ 316571 w 480791"/>
                  <a:gd name="csY114" fmla="*/ 7077 h 738029"/>
                  <a:gd name="csX115" fmla="*/ 326173 w 480791"/>
                  <a:gd name="csY115" fmla="*/ 6315 h 738029"/>
                  <a:gd name="csX116" fmla="*/ 337295 w 480791"/>
                  <a:gd name="csY116" fmla="*/ 22412 h 738029"/>
                  <a:gd name="csX117" fmla="*/ 344330 w 480791"/>
                  <a:gd name="csY117" fmla="*/ 26032 h 738029"/>
                  <a:gd name="csX118" fmla="*/ 357449 w 480791"/>
                  <a:gd name="csY118" fmla="*/ 26032 h 738029"/>
                  <a:gd name="csX119" fmla="*/ 361537 w 480791"/>
                  <a:gd name="csY119" fmla="*/ 23460 h 738029"/>
                  <a:gd name="csX120" fmla="*/ 369142 w 480791"/>
                  <a:gd name="csY120" fmla="*/ 21079 h 738029"/>
                  <a:gd name="csX121" fmla="*/ 383592 w 480791"/>
                  <a:gd name="csY121" fmla="*/ 12220 h 738029"/>
                  <a:gd name="csX122" fmla="*/ 217229 w 480791"/>
                  <a:gd name="csY122" fmla="*/ 218056 h 738029"/>
                  <a:gd name="csX123" fmla="*/ 215043 w 480791"/>
                  <a:gd name="csY123" fmla="*/ 223866 h 738029"/>
                  <a:gd name="csX124" fmla="*/ 206487 w 480791"/>
                  <a:gd name="csY124" fmla="*/ 249393 h 738029"/>
                  <a:gd name="csX125" fmla="*/ 195364 w 480791"/>
                  <a:gd name="csY125" fmla="*/ 270538 h 738029"/>
                  <a:gd name="csX126" fmla="*/ 180059 w 480791"/>
                  <a:gd name="csY126" fmla="*/ 296637 h 738029"/>
                  <a:gd name="csX127" fmla="*/ 182245 w 480791"/>
                  <a:gd name="csY127" fmla="*/ 302257 h 738029"/>
                  <a:gd name="csX128" fmla="*/ 181390 w 480791"/>
                  <a:gd name="csY128" fmla="*/ 314449 h 738029"/>
                  <a:gd name="csX129" fmla="*/ 183386 w 480791"/>
                  <a:gd name="csY129" fmla="*/ 325593 h 738029"/>
                  <a:gd name="csX130" fmla="*/ 187284 w 480791"/>
                  <a:gd name="csY130" fmla="*/ 317116 h 738029"/>
                  <a:gd name="csX131" fmla="*/ 190326 w 480791"/>
                  <a:gd name="csY131" fmla="*/ 316735 h 738029"/>
                  <a:gd name="csX132" fmla="*/ 197361 w 480791"/>
                  <a:gd name="csY132" fmla="*/ 294160 h 738029"/>
                  <a:gd name="csX133" fmla="*/ 208673 w 480791"/>
                  <a:gd name="csY133" fmla="*/ 257870 h 738029"/>
                  <a:gd name="csX134" fmla="*/ 216088 w 480791"/>
                  <a:gd name="csY134" fmla="*/ 237677 h 738029"/>
                  <a:gd name="csX135" fmla="*/ 226545 w 480791"/>
                  <a:gd name="csY135" fmla="*/ 212912 h 738029"/>
                  <a:gd name="csX136" fmla="*/ 217134 w 480791"/>
                  <a:gd name="csY136" fmla="*/ 217960 h 738029"/>
                  <a:gd name="csX137" fmla="*/ 183006 w 480791"/>
                  <a:gd name="csY137" fmla="*/ 330736 h 738029"/>
                  <a:gd name="csX138" fmla="*/ 183006 w 480791"/>
                  <a:gd name="csY138" fmla="*/ 330736 h 738029"/>
                  <a:gd name="csX139" fmla="*/ 141748 w 480791"/>
                  <a:gd name="csY139" fmla="*/ 543906 h 738029"/>
                  <a:gd name="csX140" fmla="*/ 142699 w 480791"/>
                  <a:gd name="csY140" fmla="*/ 576481 h 738029"/>
                  <a:gd name="csX141" fmla="*/ 146882 w 480791"/>
                  <a:gd name="csY141" fmla="*/ 609819 h 738029"/>
                  <a:gd name="csX142" fmla="*/ 157909 w 480791"/>
                  <a:gd name="csY142" fmla="*/ 640870 h 738029"/>
                  <a:gd name="csX143" fmla="*/ 160666 w 480791"/>
                  <a:gd name="csY143" fmla="*/ 640108 h 738029"/>
                  <a:gd name="csX144" fmla="*/ 160000 w 480791"/>
                  <a:gd name="csY144" fmla="*/ 624773 h 738029"/>
                  <a:gd name="csX145" fmla="*/ 149733 w 480791"/>
                  <a:gd name="csY145" fmla="*/ 570100 h 738029"/>
                  <a:gd name="csX146" fmla="*/ 141748 w 480791"/>
                  <a:gd name="csY146" fmla="*/ 543906 h 738029"/>
                  <a:gd name="csX147" fmla="*/ 232440 w 480791"/>
                  <a:gd name="csY147" fmla="*/ 635632 h 738029"/>
                  <a:gd name="csX148" fmla="*/ 242231 w 480791"/>
                  <a:gd name="csY148" fmla="*/ 645061 h 738029"/>
                  <a:gd name="csX149" fmla="*/ 247174 w 480791"/>
                  <a:gd name="csY149" fmla="*/ 646205 h 738029"/>
                  <a:gd name="csX150" fmla="*/ 244418 w 480791"/>
                  <a:gd name="csY150" fmla="*/ 641061 h 738029"/>
                  <a:gd name="csX151" fmla="*/ 232440 w 480791"/>
                  <a:gd name="csY151" fmla="*/ 635536 h 738029"/>
                  <a:gd name="csX152" fmla="*/ 225500 w 480791"/>
                  <a:gd name="csY152" fmla="*/ 639156 h 738029"/>
                  <a:gd name="csX153" fmla="*/ 231299 w 480791"/>
                  <a:gd name="csY153" fmla="*/ 644585 h 738029"/>
                  <a:gd name="csX154" fmla="*/ 237858 w 480791"/>
                  <a:gd name="csY154" fmla="*/ 645633 h 738029"/>
                  <a:gd name="csX155" fmla="*/ 228257 w 480791"/>
                  <a:gd name="csY155" fmla="*/ 637632 h 738029"/>
                  <a:gd name="csX156" fmla="*/ 225500 w 480791"/>
                  <a:gd name="csY156" fmla="*/ 639251 h 738029"/>
                  <a:gd name="csX157" fmla="*/ 239950 w 480791"/>
                  <a:gd name="csY157" fmla="*/ 647538 h 738029"/>
                  <a:gd name="csX158" fmla="*/ 242231 w 480791"/>
                  <a:gd name="csY158" fmla="*/ 649633 h 738029"/>
                  <a:gd name="csX159" fmla="*/ 239950 w 480791"/>
                  <a:gd name="csY159" fmla="*/ 647538 h 738029"/>
                  <a:gd name="csX160" fmla="*/ 107525 w 480791"/>
                  <a:gd name="csY160" fmla="*/ 658397 h 738029"/>
                  <a:gd name="csX161" fmla="*/ 111328 w 480791"/>
                  <a:gd name="csY161" fmla="*/ 666969 h 738029"/>
                  <a:gd name="csX162" fmla="*/ 107525 w 480791"/>
                  <a:gd name="csY162" fmla="*/ 658397 h 738029"/>
                  <a:gd name="csX163" fmla="*/ 107525 w 480791"/>
                  <a:gd name="csY163" fmla="*/ 658397 h 7380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Lst>
                <a:rect l="l" t="t" r="r" b="b"/>
                <a:pathLst>
                  <a:path w="480791" h="738029">
                    <a:moveTo>
                      <a:pt x="383497" y="12220"/>
                    </a:moveTo>
                    <a:cubicBezTo>
                      <a:pt x="392243" y="5553"/>
                      <a:pt x="402700" y="790"/>
                      <a:pt x="413822" y="28"/>
                    </a:cubicBezTo>
                    <a:cubicBezTo>
                      <a:pt x="425040" y="-162"/>
                      <a:pt x="436638" y="505"/>
                      <a:pt x="447000" y="5077"/>
                    </a:cubicBezTo>
                    <a:cubicBezTo>
                      <a:pt x="449281" y="5839"/>
                      <a:pt x="450612" y="8029"/>
                      <a:pt x="452418" y="9553"/>
                    </a:cubicBezTo>
                    <a:cubicBezTo>
                      <a:pt x="452038" y="8029"/>
                      <a:pt x="451468" y="6505"/>
                      <a:pt x="451087" y="4981"/>
                    </a:cubicBezTo>
                    <a:cubicBezTo>
                      <a:pt x="453559" y="6791"/>
                      <a:pt x="454510" y="10030"/>
                      <a:pt x="457267" y="11554"/>
                    </a:cubicBezTo>
                    <a:cubicBezTo>
                      <a:pt x="460119" y="13363"/>
                      <a:pt x="462685" y="15840"/>
                      <a:pt x="464396" y="18793"/>
                    </a:cubicBezTo>
                    <a:cubicBezTo>
                      <a:pt x="467534" y="21936"/>
                      <a:pt x="470861" y="24889"/>
                      <a:pt x="473713" y="28222"/>
                    </a:cubicBezTo>
                    <a:cubicBezTo>
                      <a:pt x="477040" y="34318"/>
                      <a:pt x="480367" y="40795"/>
                      <a:pt x="480748" y="47844"/>
                    </a:cubicBezTo>
                    <a:cubicBezTo>
                      <a:pt x="481033" y="56321"/>
                      <a:pt x="479892" y="64703"/>
                      <a:pt x="478466" y="72990"/>
                    </a:cubicBezTo>
                    <a:cubicBezTo>
                      <a:pt x="478466" y="80419"/>
                      <a:pt x="477230" y="87944"/>
                      <a:pt x="473903" y="94612"/>
                    </a:cubicBezTo>
                    <a:cubicBezTo>
                      <a:pt x="472287" y="98803"/>
                      <a:pt x="472097" y="103279"/>
                      <a:pt x="470481" y="107470"/>
                    </a:cubicBezTo>
                    <a:cubicBezTo>
                      <a:pt x="469530" y="107661"/>
                      <a:pt x="468579" y="107851"/>
                      <a:pt x="467629" y="108042"/>
                    </a:cubicBezTo>
                    <a:cubicBezTo>
                      <a:pt x="466678" y="109852"/>
                      <a:pt x="466488" y="112138"/>
                      <a:pt x="464587" y="113185"/>
                    </a:cubicBezTo>
                    <a:cubicBezTo>
                      <a:pt x="461640" y="114995"/>
                      <a:pt x="458883" y="117186"/>
                      <a:pt x="456411" y="119472"/>
                    </a:cubicBezTo>
                    <a:cubicBezTo>
                      <a:pt x="455365" y="118996"/>
                      <a:pt x="454320" y="118519"/>
                      <a:pt x="453274" y="118043"/>
                    </a:cubicBezTo>
                    <a:cubicBezTo>
                      <a:pt x="452323" y="118710"/>
                      <a:pt x="451373" y="119472"/>
                      <a:pt x="450517" y="120139"/>
                    </a:cubicBezTo>
                    <a:cubicBezTo>
                      <a:pt x="451087" y="118900"/>
                      <a:pt x="451658" y="117662"/>
                      <a:pt x="452228" y="116424"/>
                    </a:cubicBezTo>
                    <a:cubicBezTo>
                      <a:pt x="449852" y="116519"/>
                      <a:pt x="447380" y="116424"/>
                      <a:pt x="445003" y="116710"/>
                    </a:cubicBezTo>
                    <a:cubicBezTo>
                      <a:pt x="448331" y="115471"/>
                      <a:pt x="450327" y="112519"/>
                      <a:pt x="452038" y="109566"/>
                    </a:cubicBezTo>
                    <a:cubicBezTo>
                      <a:pt x="447760" y="111376"/>
                      <a:pt x="443577" y="113376"/>
                      <a:pt x="439109" y="114709"/>
                    </a:cubicBezTo>
                    <a:cubicBezTo>
                      <a:pt x="433501" y="116138"/>
                      <a:pt x="429318" y="120710"/>
                      <a:pt x="423519" y="121663"/>
                    </a:cubicBezTo>
                    <a:cubicBezTo>
                      <a:pt x="421237" y="121186"/>
                      <a:pt x="418956" y="119186"/>
                      <a:pt x="416579" y="120424"/>
                    </a:cubicBezTo>
                    <a:cubicBezTo>
                      <a:pt x="412491" y="122044"/>
                      <a:pt x="409829" y="125758"/>
                      <a:pt x="406502" y="128521"/>
                    </a:cubicBezTo>
                    <a:cubicBezTo>
                      <a:pt x="403365" y="130997"/>
                      <a:pt x="400989" y="134426"/>
                      <a:pt x="397756" y="136903"/>
                    </a:cubicBezTo>
                    <a:cubicBezTo>
                      <a:pt x="394999" y="139284"/>
                      <a:pt x="390246" y="137855"/>
                      <a:pt x="389105" y="134521"/>
                    </a:cubicBezTo>
                    <a:cubicBezTo>
                      <a:pt x="388345" y="132616"/>
                      <a:pt x="387775" y="130711"/>
                      <a:pt x="387014" y="128902"/>
                    </a:cubicBezTo>
                    <a:cubicBezTo>
                      <a:pt x="384067" y="129092"/>
                      <a:pt x="381120" y="131092"/>
                      <a:pt x="378173" y="130330"/>
                    </a:cubicBezTo>
                    <a:cubicBezTo>
                      <a:pt x="376557" y="128425"/>
                      <a:pt x="375701" y="125854"/>
                      <a:pt x="373515" y="124520"/>
                    </a:cubicBezTo>
                    <a:cubicBezTo>
                      <a:pt x="371804" y="126711"/>
                      <a:pt x="370378" y="130045"/>
                      <a:pt x="367241" y="130330"/>
                    </a:cubicBezTo>
                    <a:cubicBezTo>
                      <a:pt x="365244" y="129473"/>
                      <a:pt x="364009" y="127282"/>
                      <a:pt x="361822" y="126901"/>
                    </a:cubicBezTo>
                    <a:cubicBezTo>
                      <a:pt x="359065" y="128521"/>
                      <a:pt x="356308" y="131188"/>
                      <a:pt x="352791" y="130616"/>
                    </a:cubicBezTo>
                    <a:cubicBezTo>
                      <a:pt x="347372" y="130235"/>
                      <a:pt x="343665" y="125568"/>
                      <a:pt x="342049" y="120710"/>
                    </a:cubicBezTo>
                    <a:cubicBezTo>
                      <a:pt x="336915" y="126330"/>
                      <a:pt x="331687" y="131854"/>
                      <a:pt x="325793" y="136617"/>
                    </a:cubicBezTo>
                    <a:cubicBezTo>
                      <a:pt x="320659" y="141760"/>
                      <a:pt x="315621" y="147190"/>
                      <a:pt x="312579" y="153952"/>
                    </a:cubicBezTo>
                    <a:cubicBezTo>
                      <a:pt x="310868" y="156429"/>
                      <a:pt x="308586" y="158524"/>
                      <a:pt x="307540" y="161382"/>
                    </a:cubicBezTo>
                    <a:cubicBezTo>
                      <a:pt x="306495" y="164335"/>
                      <a:pt x="303167" y="165573"/>
                      <a:pt x="302122" y="168621"/>
                    </a:cubicBezTo>
                    <a:cubicBezTo>
                      <a:pt x="294421" y="183766"/>
                      <a:pt x="284250" y="197767"/>
                      <a:pt x="279401" y="214150"/>
                    </a:cubicBezTo>
                    <a:cubicBezTo>
                      <a:pt x="275408" y="226819"/>
                      <a:pt x="270465" y="239392"/>
                      <a:pt x="263050" y="250536"/>
                    </a:cubicBezTo>
                    <a:cubicBezTo>
                      <a:pt x="259057" y="256441"/>
                      <a:pt x="254970" y="262156"/>
                      <a:pt x="250882" y="267967"/>
                    </a:cubicBezTo>
                    <a:cubicBezTo>
                      <a:pt x="244037" y="277587"/>
                      <a:pt x="236337" y="286636"/>
                      <a:pt x="230728" y="297113"/>
                    </a:cubicBezTo>
                    <a:cubicBezTo>
                      <a:pt x="226165" y="305210"/>
                      <a:pt x="222743" y="313877"/>
                      <a:pt x="217895" y="321783"/>
                    </a:cubicBezTo>
                    <a:cubicBezTo>
                      <a:pt x="219606" y="322926"/>
                      <a:pt x="222458" y="324355"/>
                      <a:pt x="221507" y="326926"/>
                    </a:cubicBezTo>
                    <a:cubicBezTo>
                      <a:pt x="219606" y="332832"/>
                      <a:pt x="217039" y="338547"/>
                      <a:pt x="213902" y="343976"/>
                    </a:cubicBezTo>
                    <a:cubicBezTo>
                      <a:pt x="212571" y="346834"/>
                      <a:pt x="209244" y="344929"/>
                      <a:pt x="206962" y="344833"/>
                    </a:cubicBezTo>
                    <a:cubicBezTo>
                      <a:pt x="205061" y="351882"/>
                      <a:pt x="204300" y="359216"/>
                      <a:pt x="205061" y="366455"/>
                    </a:cubicBezTo>
                    <a:cubicBezTo>
                      <a:pt x="205726" y="373313"/>
                      <a:pt x="204110" y="380362"/>
                      <a:pt x="206012" y="387124"/>
                    </a:cubicBezTo>
                    <a:cubicBezTo>
                      <a:pt x="207057" y="390268"/>
                      <a:pt x="203730" y="392839"/>
                      <a:pt x="204300" y="395983"/>
                    </a:cubicBezTo>
                    <a:cubicBezTo>
                      <a:pt x="205061" y="401602"/>
                      <a:pt x="207913" y="406651"/>
                      <a:pt x="208863" y="412270"/>
                    </a:cubicBezTo>
                    <a:cubicBezTo>
                      <a:pt x="209529" y="417414"/>
                      <a:pt x="204491" y="420652"/>
                      <a:pt x="203635" y="425320"/>
                    </a:cubicBezTo>
                    <a:cubicBezTo>
                      <a:pt x="203160" y="427796"/>
                      <a:pt x="200878" y="429225"/>
                      <a:pt x="200403" y="431701"/>
                    </a:cubicBezTo>
                    <a:cubicBezTo>
                      <a:pt x="198977" y="437321"/>
                      <a:pt x="194604" y="441512"/>
                      <a:pt x="191657" y="446465"/>
                    </a:cubicBezTo>
                    <a:cubicBezTo>
                      <a:pt x="189946" y="449418"/>
                      <a:pt x="190326" y="452942"/>
                      <a:pt x="190136" y="456276"/>
                    </a:cubicBezTo>
                    <a:cubicBezTo>
                      <a:pt x="190136" y="460848"/>
                      <a:pt x="188140" y="465134"/>
                      <a:pt x="188615" y="469706"/>
                    </a:cubicBezTo>
                    <a:cubicBezTo>
                      <a:pt x="189280" y="477136"/>
                      <a:pt x="190801" y="484565"/>
                      <a:pt x="191657" y="491995"/>
                    </a:cubicBezTo>
                    <a:cubicBezTo>
                      <a:pt x="193843" y="511997"/>
                      <a:pt x="194033" y="532190"/>
                      <a:pt x="193178" y="552288"/>
                    </a:cubicBezTo>
                    <a:cubicBezTo>
                      <a:pt x="192512" y="572672"/>
                      <a:pt x="196220" y="592960"/>
                      <a:pt x="202399" y="612295"/>
                    </a:cubicBezTo>
                    <a:cubicBezTo>
                      <a:pt x="203825" y="617153"/>
                      <a:pt x="206392" y="621535"/>
                      <a:pt x="208578" y="626011"/>
                    </a:cubicBezTo>
                    <a:cubicBezTo>
                      <a:pt x="210290" y="624678"/>
                      <a:pt x="211906" y="623154"/>
                      <a:pt x="213997" y="622678"/>
                    </a:cubicBezTo>
                    <a:cubicBezTo>
                      <a:pt x="217514" y="624487"/>
                      <a:pt x="218560" y="628869"/>
                      <a:pt x="220556" y="632107"/>
                    </a:cubicBezTo>
                    <a:cubicBezTo>
                      <a:pt x="221127" y="629822"/>
                      <a:pt x="222173" y="627250"/>
                      <a:pt x="225024" y="627821"/>
                    </a:cubicBezTo>
                    <a:cubicBezTo>
                      <a:pt x="225310" y="629155"/>
                      <a:pt x="225690" y="630393"/>
                      <a:pt x="225975" y="631727"/>
                    </a:cubicBezTo>
                    <a:cubicBezTo>
                      <a:pt x="230728" y="631536"/>
                      <a:pt x="235101" y="633631"/>
                      <a:pt x="239284" y="635441"/>
                    </a:cubicBezTo>
                    <a:cubicBezTo>
                      <a:pt x="242706" y="637156"/>
                      <a:pt x="246414" y="638965"/>
                      <a:pt x="248600" y="642299"/>
                    </a:cubicBezTo>
                    <a:cubicBezTo>
                      <a:pt x="249931" y="644109"/>
                      <a:pt x="249646" y="646871"/>
                      <a:pt x="247840" y="648395"/>
                    </a:cubicBezTo>
                    <a:cubicBezTo>
                      <a:pt x="246319" y="649062"/>
                      <a:pt x="244703" y="648681"/>
                      <a:pt x="243182" y="648776"/>
                    </a:cubicBezTo>
                    <a:cubicBezTo>
                      <a:pt x="247650" y="652301"/>
                      <a:pt x="252688" y="655348"/>
                      <a:pt x="258297" y="656777"/>
                    </a:cubicBezTo>
                    <a:cubicBezTo>
                      <a:pt x="260483" y="660016"/>
                      <a:pt x="264476" y="661064"/>
                      <a:pt x="268184" y="661826"/>
                    </a:cubicBezTo>
                    <a:cubicBezTo>
                      <a:pt x="275789" y="662587"/>
                      <a:pt x="283489" y="662683"/>
                      <a:pt x="291094" y="663731"/>
                    </a:cubicBezTo>
                    <a:cubicBezTo>
                      <a:pt x="294897" y="664207"/>
                      <a:pt x="299175" y="662873"/>
                      <a:pt x="302407" y="665731"/>
                    </a:cubicBezTo>
                    <a:cubicBezTo>
                      <a:pt x="304974" y="668017"/>
                      <a:pt x="308301" y="670493"/>
                      <a:pt x="308301" y="674303"/>
                    </a:cubicBezTo>
                    <a:cubicBezTo>
                      <a:pt x="308776" y="678494"/>
                      <a:pt x="306590" y="682304"/>
                      <a:pt x="303548" y="684971"/>
                    </a:cubicBezTo>
                    <a:cubicBezTo>
                      <a:pt x="295657" y="691924"/>
                      <a:pt x="285390" y="695258"/>
                      <a:pt x="275408" y="697925"/>
                    </a:cubicBezTo>
                    <a:cubicBezTo>
                      <a:pt x="269229" y="699164"/>
                      <a:pt x="262955" y="699830"/>
                      <a:pt x="256681" y="700211"/>
                    </a:cubicBezTo>
                    <a:cubicBezTo>
                      <a:pt x="258392" y="702497"/>
                      <a:pt x="260293" y="704783"/>
                      <a:pt x="261814" y="707260"/>
                    </a:cubicBezTo>
                    <a:cubicBezTo>
                      <a:pt x="263335" y="711736"/>
                      <a:pt x="263621" y="717547"/>
                      <a:pt x="259913" y="720976"/>
                    </a:cubicBezTo>
                    <a:cubicBezTo>
                      <a:pt x="255445" y="725167"/>
                      <a:pt x="249456" y="727072"/>
                      <a:pt x="243847" y="729167"/>
                    </a:cubicBezTo>
                    <a:cubicBezTo>
                      <a:pt x="231584" y="733263"/>
                      <a:pt x="219035" y="737359"/>
                      <a:pt x="205916" y="737740"/>
                    </a:cubicBezTo>
                    <a:cubicBezTo>
                      <a:pt x="192988" y="738787"/>
                      <a:pt x="179964" y="736882"/>
                      <a:pt x="167320" y="733835"/>
                    </a:cubicBezTo>
                    <a:cubicBezTo>
                      <a:pt x="152300" y="730120"/>
                      <a:pt x="136615" y="731358"/>
                      <a:pt x="121404" y="729262"/>
                    </a:cubicBezTo>
                    <a:cubicBezTo>
                      <a:pt x="115225" y="728310"/>
                      <a:pt x="108190" y="727929"/>
                      <a:pt x="103437" y="723262"/>
                    </a:cubicBezTo>
                    <a:cubicBezTo>
                      <a:pt x="99444" y="719737"/>
                      <a:pt x="98589" y="713546"/>
                      <a:pt x="100966" y="708879"/>
                    </a:cubicBezTo>
                    <a:cubicBezTo>
                      <a:pt x="102867" y="705450"/>
                      <a:pt x="104008" y="701831"/>
                      <a:pt x="105529" y="698306"/>
                    </a:cubicBezTo>
                    <a:cubicBezTo>
                      <a:pt x="106099" y="694306"/>
                      <a:pt x="106099" y="690305"/>
                      <a:pt x="107050" y="686400"/>
                    </a:cubicBezTo>
                    <a:cubicBezTo>
                      <a:pt x="108285" y="681542"/>
                      <a:pt x="109616" y="676685"/>
                      <a:pt x="110377" y="671731"/>
                    </a:cubicBezTo>
                    <a:cubicBezTo>
                      <a:pt x="107715" y="668779"/>
                      <a:pt x="104673" y="665635"/>
                      <a:pt x="104103" y="661540"/>
                    </a:cubicBezTo>
                    <a:cubicBezTo>
                      <a:pt x="103247" y="657825"/>
                      <a:pt x="107905" y="656015"/>
                      <a:pt x="110947" y="656301"/>
                    </a:cubicBezTo>
                    <a:cubicBezTo>
                      <a:pt x="113229" y="657444"/>
                      <a:pt x="113134" y="660682"/>
                      <a:pt x="115130" y="662206"/>
                    </a:cubicBezTo>
                    <a:cubicBezTo>
                      <a:pt x="115700" y="655920"/>
                      <a:pt x="114179" y="649633"/>
                      <a:pt x="113134" y="643442"/>
                    </a:cubicBezTo>
                    <a:cubicBezTo>
                      <a:pt x="108190" y="622487"/>
                      <a:pt x="100775" y="602104"/>
                      <a:pt x="94596" y="581530"/>
                    </a:cubicBezTo>
                    <a:cubicBezTo>
                      <a:pt x="92885" y="575815"/>
                      <a:pt x="91079" y="570195"/>
                      <a:pt x="88987" y="564575"/>
                    </a:cubicBezTo>
                    <a:cubicBezTo>
                      <a:pt x="84519" y="551716"/>
                      <a:pt x="78720" y="539143"/>
                      <a:pt x="75869" y="525808"/>
                    </a:cubicBezTo>
                    <a:cubicBezTo>
                      <a:pt x="72066" y="508473"/>
                      <a:pt x="73587" y="490566"/>
                      <a:pt x="75773" y="473040"/>
                    </a:cubicBezTo>
                    <a:cubicBezTo>
                      <a:pt x="76249" y="464086"/>
                      <a:pt x="76819" y="455133"/>
                      <a:pt x="78055" y="446275"/>
                    </a:cubicBezTo>
                    <a:cubicBezTo>
                      <a:pt x="77770" y="435988"/>
                      <a:pt x="81002" y="425510"/>
                      <a:pt x="77580" y="415509"/>
                    </a:cubicBezTo>
                    <a:cubicBezTo>
                      <a:pt x="71210" y="396268"/>
                      <a:pt x="61324" y="378457"/>
                      <a:pt x="53719" y="359693"/>
                    </a:cubicBezTo>
                    <a:cubicBezTo>
                      <a:pt x="50581" y="359502"/>
                      <a:pt x="47444" y="358835"/>
                      <a:pt x="44402" y="358264"/>
                    </a:cubicBezTo>
                    <a:cubicBezTo>
                      <a:pt x="32044" y="356359"/>
                      <a:pt x="19400" y="356454"/>
                      <a:pt x="6947" y="356264"/>
                    </a:cubicBezTo>
                    <a:cubicBezTo>
                      <a:pt x="6947" y="352168"/>
                      <a:pt x="6947" y="348072"/>
                      <a:pt x="6947" y="344072"/>
                    </a:cubicBezTo>
                    <a:cubicBezTo>
                      <a:pt x="5521" y="331498"/>
                      <a:pt x="5521" y="318926"/>
                      <a:pt x="4665" y="306352"/>
                    </a:cubicBezTo>
                    <a:cubicBezTo>
                      <a:pt x="3239" y="273205"/>
                      <a:pt x="-1514" y="240058"/>
                      <a:pt x="482" y="206721"/>
                    </a:cubicBezTo>
                    <a:cubicBezTo>
                      <a:pt x="482" y="194434"/>
                      <a:pt x="2479" y="181956"/>
                      <a:pt x="7232" y="170621"/>
                    </a:cubicBezTo>
                    <a:cubicBezTo>
                      <a:pt x="8183" y="168811"/>
                      <a:pt x="7897" y="166716"/>
                      <a:pt x="8278" y="164716"/>
                    </a:cubicBezTo>
                    <a:cubicBezTo>
                      <a:pt x="9038" y="162620"/>
                      <a:pt x="11130" y="161382"/>
                      <a:pt x="12175" y="159477"/>
                    </a:cubicBezTo>
                    <a:cubicBezTo>
                      <a:pt x="12936" y="157572"/>
                      <a:pt x="12841" y="155191"/>
                      <a:pt x="14552" y="153762"/>
                    </a:cubicBezTo>
                    <a:cubicBezTo>
                      <a:pt x="15978" y="152428"/>
                      <a:pt x="17404" y="151285"/>
                      <a:pt x="18450" y="149666"/>
                    </a:cubicBezTo>
                    <a:cubicBezTo>
                      <a:pt x="24819" y="140617"/>
                      <a:pt x="33090" y="133283"/>
                      <a:pt x="40980" y="125568"/>
                    </a:cubicBezTo>
                    <a:cubicBezTo>
                      <a:pt x="46589" y="119186"/>
                      <a:pt x="51627" y="112423"/>
                      <a:pt x="57806" y="106518"/>
                    </a:cubicBezTo>
                    <a:cubicBezTo>
                      <a:pt x="69499" y="95850"/>
                      <a:pt x="81287" y="85087"/>
                      <a:pt x="93931" y="75466"/>
                    </a:cubicBezTo>
                    <a:cubicBezTo>
                      <a:pt x="113894" y="60226"/>
                      <a:pt x="135189" y="46796"/>
                      <a:pt x="157244" y="34795"/>
                    </a:cubicBezTo>
                    <a:cubicBezTo>
                      <a:pt x="172644" y="26127"/>
                      <a:pt x="188900" y="18602"/>
                      <a:pt x="206202" y="14602"/>
                    </a:cubicBezTo>
                    <a:cubicBezTo>
                      <a:pt x="227021" y="9268"/>
                      <a:pt x="248695" y="9553"/>
                      <a:pt x="269800" y="5743"/>
                    </a:cubicBezTo>
                    <a:cubicBezTo>
                      <a:pt x="274553" y="5077"/>
                      <a:pt x="279401" y="5267"/>
                      <a:pt x="284059" y="6124"/>
                    </a:cubicBezTo>
                    <a:cubicBezTo>
                      <a:pt x="289193" y="6982"/>
                      <a:pt x="294041" y="9268"/>
                      <a:pt x="299365" y="8982"/>
                    </a:cubicBezTo>
                    <a:cubicBezTo>
                      <a:pt x="305164" y="8696"/>
                      <a:pt x="311153" y="9268"/>
                      <a:pt x="316571" y="7077"/>
                    </a:cubicBezTo>
                    <a:cubicBezTo>
                      <a:pt x="319804" y="7172"/>
                      <a:pt x="323036" y="6886"/>
                      <a:pt x="326173" y="6315"/>
                    </a:cubicBezTo>
                    <a:cubicBezTo>
                      <a:pt x="332257" y="9553"/>
                      <a:pt x="333778" y="17078"/>
                      <a:pt x="337295" y="22412"/>
                    </a:cubicBezTo>
                    <a:cubicBezTo>
                      <a:pt x="339387" y="24031"/>
                      <a:pt x="341859" y="25079"/>
                      <a:pt x="344330" y="26032"/>
                    </a:cubicBezTo>
                    <a:cubicBezTo>
                      <a:pt x="348608" y="26794"/>
                      <a:pt x="353076" y="26413"/>
                      <a:pt x="357449" y="26032"/>
                    </a:cubicBezTo>
                    <a:cubicBezTo>
                      <a:pt x="359160" y="25841"/>
                      <a:pt x="360016" y="23936"/>
                      <a:pt x="361537" y="23460"/>
                    </a:cubicBezTo>
                    <a:cubicBezTo>
                      <a:pt x="364009" y="22603"/>
                      <a:pt x="366670" y="21936"/>
                      <a:pt x="369142" y="21079"/>
                    </a:cubicBezTo>
                    <a:cubicBezTo>
                      <a:pt x="374656" y="19364"/>
                      <a:pt x="379029" y="15554"/>
                      <a:pt x="383592" y="12220"/>
                    </a:cubicBezTo>
                    <a:moveTo>
                      <a:pt x="217229" y="218056"/>
                    </a:moveTo>
                    <a:cubicBezTo>
                      <a:pt x="216088" y="219770"/>
                      <a:pt x="215708" y="221961"/>
                      <a:pt x="215043" y="223866"/>
                    </a:cubicBezTo>
                    <a:cubicBezTo>
                      <a:pt x="212666" y="232534"/>
                      <a:pt x="210099" y="241201"/>
                      <a:pt x="206487" y="249393"/>
                    </a:cubicBezTo>
                    <a:cubicBezTo>
                      <a:pt x="203065" y="256537"/>
                      <a:pt x="199547" y="263680"/>
                      <a:pt x="195364" y="270538"/>
                    </a:cubicBezTo>
                    <a:cubicBezTo>
                      <a:pt x="190326" y="279206"/>
                      <a:pt x="184432" y="287493"/>
                      <a:pt x="180059" y="296637"/>
                    </a:cubicBezTo>
                    <a:cubicBezTo>
                      <a:pt x="180249" y="298637"/>
                      <a:pt x="181770" y="300256"/>
                      <a:pt x="182245" y="302257"/>
                    </a:cubicBezTo>
                    <a:cubicBezTo>
                      <a:pt x="183671" y="306257"/>
                      <a:pt x="182245" y="310543"/>
                      <a:pt x="181390" y="314449"/>
                    </a:cubicBezTo>
                    <a:cubicBezTo>
                      <a:pt x="182055" y="318164"/>
                      <a:pt x="183006" y="321783"/>
                      <a:pt x="183386" y="325593"/>
                    </a:cubicBezTo>
                    <a:cubicBezTo>
                      <a:pt x="184717" y="322735"/>
                      <a:pt x="185858" y="319878"/>
                      <a:pt x="187284" y="317116"/>
                    </a:cubicBezTo>
                    <a:cubicBezTo>
                      <a:pt x="188330" y="316925"/>
                      <a:pt x="189280" y="316830"/>
                      <a:pt x="190326" y="316735"/>
                    </a:cubicBezTo>
                    <a:cubicBezTo>
                      <a:pt x="192322" y="309115"/>
                      <a:pt x="194889" y="301685"/>
                      <a:pt x="197361" y="294160"/>
                    </a:cubicBezTo>
                    <a:cubicBezTo>
                      <a:pt x="201068" y="282064"/>
                      <a:pt x="204300" y="269776"/>
                      <a:pt x="208673" y="257870"/>
                    </a:cubicBezTo>
                    <a:cubicBezTo>
                      <a:pt x="211145" y="251203"/>
                      <a:pt x="213427" y="244345"/>
                      <a:pt x="216088" y="237677"/>
                    </a:cubicBezTo>
                    <a:cubicBezTo>
                      <a:pt x="219321" y="229295"/>
                      <a:pt x="223693" y="221389"/>
                      <a:pt x="226545" y="212912"/>
                    </a:cubicBezTo>
                    <a:cubicBezTo>
                      <a:pt x="223313" y="214531"/>
                      <a:pt x="220081" y="216055"/>
                      <a:pt x="217134" y="217960"/>
                    </a:cubicBezTo>
                    <a:moveTo>
                      <a:pt x="183006" y="330736"/>
                    </a:moveTo>
                    <a:cubicBezTo>
                      <a:pt x="183006" y="333785"/>
                      <a:pt x="185668" y="329308"/>
                      <a:pt x="183006" y="330736"/>
                    </a:cubicBezTo>
                    <a:moveTo>
                      <a:pt x="141748" y="543906"/>
                    </a:moveTo>
                    <a:cubicBezTo>
                      <a:pt x="142033" y="554764"/>
                      <a:pt x="142414" y="565623"/>
                      <a:pt x="142699" y="576481"/>
                    </a:cubicBezTo>
                    <a:cubicBezTo>
                      <a:pt x="142889" y="587721"/>
                      <a:pt x="144030" y="598960"/>
                      <a:pt x="146882" y="609819"/>
                    </a:cubicBezTo>
                    <a:cubicBezTo>
                      <a:pt x="149733" y="620487"/>
                      <a:pt x="152966" y="631060"/>
                      <a:pt x="157909" y="640870"/>
                    </a:cubicBezTo>
                    <a:cubicBezTo>
                      <a:pt x="158860" y="640585"/>
                      <a:pt x="159715" y="640394"/>
                      <a:pt x="160666" y="640108"/>
                    </a:cubicBezTo>
                    <a:cubicBezTo>
                      <a:pt x="160571" y="634965"/>
                      <a:pt x="160666" y="629822"/>
                      <a:pt x="160000" y="624773"/>
                    </a:cubicBezTo>
                    <a:cubicBezTo>
                      <a:pt x="157909" y="606295"/>
                      <a:pt x="153916" y="588102"/>
                      <a:pt x="149733" y="570100"/>
                    </a:cubicBezTo>
                    <a:cubicBezTo>
                      <a:pt x="147452" y="561241"/>
                      <a:pt x="145456" y="552288"/>
                      <a:pt x="141748" y="543906"/>
                    </a:cubicBezTo>
                    <a:moveTo>
                      <a:pt x="232440" y="635632"/>
                    </a:moveTo>
                    <a:cubicBezTo>
                      <a:pt x="235006" y="639442"/>
                      <a:pt x="238524" y="642490"/>
                      <a:pt x="242231" y="645061"/>
                    </a:cubicBezTo>
                    <a:cubicBezTo>
                      <a:pt x="243657" y="646205"/>
                      <a:pt x="245463" y="646490"/>
                      <a:pt x="247174" y="646205"/>
                    </a:cubicBezTo>
                    <a:cubicBezTo>
                      <a:pt x="247174" y="644109"/>
                      <a:pt x="246034" y="642299"/>
                      <a:pt x="244418" y="641061"/>
                    </a:cubicBezTo>
                    <a:cubicBezTo>
                      <a:pt x="240900" y="638394"/>
                      <a:pt x="236717" y="636489"/>
                      <a:pt x="232440" y="635536"/>
                    </a:cubicBezTo>
                    <a:moveTo>
                      <a:pt x="225500" y="639156"/>
                    </a:moveTo>
                    <a:cubicBezTo>
                      <a:pt x="227401" y="640966"/>
                      <a:pt x="229397" y="642776"/>
                      <a:pt x="231299" y="644585"/>
                    </a:cubicBezTo>
                    <a:cubicBezTo>
                      <a:pt x="233390" y="645347"/>
                      <a:pt x="235672" y="645443"/>
                      <a:pt x="237858" y="645633"/>
                    </a:cubicBezTo>
                    <a:cubicBezTo>
                      <a:pt x="234911" y="642680"/>
                      <a:pt x="231869" y="639632"/>
                      <a:pt x="228257" y="637632"/>
                    </a:cubicBezTo>
                    <a:cubicBezTo>
                      <a:pt x="227211" y="636775"/>
                      <a:pt x="225024" y="637727"/>
                      <a:pt x="225500" y="639251"/>
                    </a:cubicBezTo>
                    <a:moveTo>
                      <a:pt x="239950" y="647538"/>
                    </a:moveTo>
                    <a:cubicBezTo>
                      <a:pt x="239379" y="648681"/>
                      <a:pt x="241185" y="650110"/>
                      <a:pt x="242231" y="649633"/>
                    </a:cubicBezTo>
                    <a:cubicBezTo>
                      <a:pt x="242706" y="648490"/>
                      <a:pt x="240995" y="646966"/>
                      <a:pt x="239950" y="647538"/>
                    </a:cubicBezTo>
                    <a:moveTo>
                      <a:pt x="107525" y="658397"/>
                    </a:moveTo>
                    <a:cubicBezTo>
                      <a:pt x="108095" y="661540"/>
                      <a:pt x="109331" y="664588"/>
                      <a:pt x="111328" y="666969"/>
                    </a:cubicBezTo>
                    <a:cubicBezTo>
                      <a:pt x="112373" y="663826"/>
                      <a:pt x="110662" y="659539"/>
                      <a:pt x="107525" y="658397"/>
                    </a:cubicBezTo>
                    <a:lnTo>
                      <a:pt x="107525" y="658397"/>
                    </a:lnTo>
                    <a:close/>
                  </a:path>
                </a:pathLst>
              </a:custGeom>
              <a:solidFill>
                <a:srgbClr val="012A39"/>
              </a:solidFill>
              <a:ln w="12700" cap="flat">
                <a:solidFill>
                  <a:schemeClr val="tx1"/>
                </a:solidFill>
                <a:prstDash val="solid"/>
                <a:miter/>
              </a:ln>
            </p:spPr>
            <p:txBody>
              <a:bodyPr/>
              <a:lstStyle/>
              <a:p>
                <a:endParaRPr lang="en-US"/>
              </a:p>
            </p:txBody>
          </p:sp>
          <p:sp>
            <p:nvSpPr>
              <p:cNvPr id="37" name="Freeform 36">
                <a:extLst>
                  <a:ext uri="{FF2B5EF4-FFF2-40B4-BE49-F238E27FC236}">
                    <a16:creationId xmlns:a16="http://schemas.microsoft.com/office/drawing/2014/main" id="{33FA500D-5140-358A-44A2-B69928B3D3E1}"/>
                  </a:ext>
                </a:extLst>
              </p:cNvPr>
              <p:cNvSpPr/>
              <p:nvPr/>
            </p:nvSpPr>
            <p:spPr>
              <a:xfrm rot="20211535">
                <a:off x="2848270" y="4247840"/>
                <a:ext cx="1250962" cy="434883"/>
              </a:xfrm>
              <a:custGeom>
                <a:avLst/>
                <a:gdLst>
                  <a:gd name="csX0" fmla="*/ 293939 w 874304"/>
                  <a:gd name="csY0" fmla="*/ 19770 h 303942"/>
                  <a:gd name="csX1" fmla="*/ 328638 w 874304"/>
                  <a:gd name="csY1" fmla="*/ 54 h 303942"/>
                  <a:gd name="csX2" fmla="*/ 360389 w 874304"/>
                  <a:gd name="csY2" fmla="*/ 13484 h 303942"/>
                  <a:gd name="csX3" fmla="*/ 376455 w 874304"/>
                  <a:gd name="csY3" fmla="*/ 34725 h 303942"/>
                  <a:gd name="csX4" fmla="*/ 414671 w 874304"/>
                  <a:gd name="csY4" fmla="*/ 101209 h 303942"/>
                  <a:gd name="csX5" fmla="*/ 441859 w 874304"/>
                  <a:gd name="csY5" fmla="*/ 156549 h 303942"/>
                  <a:gd name="csX6" fmla="*/ 456499 w 874304"/>
                  <a:gd name="csY6" fmla="*/ 153787 h 303942"/>
                  <a:gd name="csX7" fmla="*/ 480741 w 874304"/>
                  <a:gd name="csY7" fmla="*/ 151787 h 303942"/>
                  <a:gd name="csX8" fmla="*/ 492338 w 874304"/>
                  <a:gd name="csY8" fmla="*/ 153406 h 303942"/>
                  <a:gd name="csX9" fmla="*/ 506313 w 874304"/>
                  <a:gd name="csY9" fmla="*/ 149406 h 303942"/>
                  <a:gd name="csX10" fmla="*/ 518956 w 874304"/>
                  <a:gd name="csY10" fmla="*/ 149406 h 303942"/>
                  <a:gd name="csX11" fmla="*/ 530174 w 874304"/>
                  <a:gd name="csY11" fmla="*/ 145596 h 303942"/>
                  <a:gd name="csX12" fmla="*/ 568295 w 874304"/>
                  <a:gd name="csY12" fmla="*/ 136452 h 303942"/>
                  <a:gd name="csX13" fmla="*/ 594913 w 874304"/>
                  <a:gd name="csY13" fmla="*/ 129689 h 303942"/>
                  <a:gd name="csX14" fmla="*/ 618013 w 874304"/>
                  <a:gd name="csY14" fmla="*/ 124355 h 303942"/>
                  <a:gd name="csX15" fmla="*/ 644441 w 874304"/>
                  <a:gd name="csY15" fmla="*/ 126831 h 303942"/>
                  <a:gd name="csX16" fmla="*/ 689502 w 874304"/>
                  <a:gd name="csY16" fmla="*/ 139119 h 303942"/>
                  <a:gd name="csX17" fmla="*/ 705853 w 874304"/>
                  <a:gd name="csY17" fmla="*/ 142071 h 303942"/>
                  <a:gd name="csX18" fmla="*/ 716500 w 874304"/>
                  <a:gd name="csY18" fmla="*/ 147977 h 303942"/>
                  <a:gd name="csX19" fmla="*/ 732471 w 874304"/>
                  <a:gd name="csY19" fmla="*/ 139023 h 303942"/>
                  <a:gd name="csX20" fmla="*/ 737319 w 874304"/>
                  <a:gd name="csY20" fmla="*/ 133023 h 303942"/>
                  <a:gd name="csX21" fmla="*/ 729714 w 874304"/>
                  <a:gd name="csY21" fmla="*/ 112163 h 303942"/>
                  <a:gd name="csX22" fmla="*/ 734752 w 874304"/>
                  <a:gd name="csY22" fmla="*/ 102352 h 303942"/>
                  <a:gd name="csX23" fmla="*/ 746350 w 874304"/>
                  <a:gd name="csY23" fmla="*/ 95970 h 303942"/>
                  <a:gd name="csX24" fmla="*/ 751769 w 874304"/>
                  <a:gd name="csY24" fmla="*/ 94065 h 303942"/>
                  <a:gd name="csX25" fmla="*/ 754431 w 874304"/>
                  <a:gd name="csY25" fmla="*/ 90636 h 303942"/>
                  <a:gd name="csX26" fmla="*/ 762796 w 874304"/>
                  <a:gd name="csY26" fmla="*/ 89493 h 303942"/>
                  <a:gd name="csX27" fmla="*/ 766884 w 874304"/>
                  <a:gd name="csY27" fmla="*/ 78921 h 303942"/>
                  <a:gd name="csX28" fmla="*/ 793312 w 874304"/>
                  <a:gd name="csY28" fmla="*/ 84445 h 303942"/>
                  <a:gd name="csX29" fmla="*/ 800442 w 874304"/>
                  <a:gd name="csY29" fmla="*/ 79492 h 303942"/>
                  <a:gd name="csX30" fmla="*/ 821166 w 874304"/>
                  <a:gd name="csY30" fmla="*/ 80349 h 303942"/>
                  <a:gd name="csX31" fmla="*/ 832669 w 874304"/>
                  <a:gd name="csY31" fmla="*/ 74539 h 303942"/>
                  <a:gd name="csX32" fmla="*/ 853488 w 874304"/>
                  <a:gd name="csY32" fmla="*/ 86826 h 303942"/>
                  <a:gd name="csX33" fmla="*/ 865371 w 874304"/>
                  <a:gd name="csY33" fmla="*/ 113211 h 303942"/>
                  <a:gd name="csX34" fmla="*/ 874212 w 874304"/>
                  <a:gd name="csY34" fmla="*/ 142262 h 303942"/>
                  <a:gd name="csX35" fmla="*/ 868698 w 874304"/>
                  <a:gd name="csY35" fmla="*/ 164741 h 303942"/>
                  <a:gd name="csX36" fmla="*/ 852442 w 874304"/>
                  <a:gd name="csY36" fmla="*/ 181600 h 303942"/>
                  <a:gd name="csX37" fmla="*/ 812990 w 874304"/>
                  <a:gd name="csY37" fmla="*/ 186934 h 303942"/>
                  <a:gd name="csX38" fmla="*/ 778862 w 874304"/>
                  <a:gd name="csY38" fmla="*/ 185791 h 303942"/>
                  <a:gd name="csX39" fmla="*/ 756617 w 874304"/>
                  <a:gd name="csY39" fmla="*/ 197793 h 303942"/>
                  <a:gd name="csX40" fmla="*/ 748347 w 874304"/>
                  <a:gd name="csY40" fmla="*/ 205984 h 303942"/>
                  <a:gd name="csX41" fmla="*/ 734847 w 874304"/>
                  <a:gd name="csY41" fmla="*/ 243798 h 303942"/>
                  <a:gd name="csX42" fmla="*/ 706043 w 874304"/>
                  <a:gd name="csY42" fmla="*/ 268563 h 303942"/>
                  <a:gd name="csX43" fmla="*/ 650430 w 874304"/>
                  <a:gd name="csY43" fmla="*/ 283232 h 303942"/>
                  <a:gd name="csX44" fmla="*/ 621436 w 874304"/>
                  <a:gd name="csY44" fmla="*/ 289137 h 303942"/>
                  <a:gd name="csX45" fmla="*/ 579512 w 874304"/>
                  <a:gd name="csY45" fmla="*/ 299805 h 303942"/>
                  <a:gd name="csX46" fmla="*/ 551088 w 874304"/>
                  <a:gd name="csY46" fmla="*/ 303806 h 303942"/>
                  <a:gd name="csX47" fmla="*/ 401267 w 874304"/>
                  <a:gd name="csY47" fmla="*/ 289423 h 303942"/>
                  <a:gd name="csX48" fmla="*/ 398985 w 874304"/>
                  <a:gd name="csY48" fmla="*/ 284375 h 303942"/>
                  <a:gd name="csX49" fmla="*/ 382254 w 874304"/>
                  <a:gd name="csY49" fmla="*/ 289423 h 303942"/>
                  <a:gd name="csX50" fmla="*/ 359629 w 874304"/>
                  <a:gd name="csY50" fmla="*/ 288756 h 303942"/>
                  <a:gd name="csX51" fmla="*/ 334341 w 874304"/>
                  <a:gd name="csY51" fmla="*/ 290185 h 303942"/>
                  <a:gd name="csX52" fmla="*/ 313522 w 874304"/>
                  <a:gd name="csY52" fmla="*/ 295329 h 303942"/>
                  <a:gd name="csX53" fmla="*/ 308199 w 874304"/>
                  <a:gd name="csY53" fmla="*/ 291328 h 303942"/>
                  <a:gd name="csX54" fmla="*/ 318561 w 874304"/>
                  <a:gd name="csY54" fmla="*/ 284946 h 303942"/>
                  <a:gd name="csX55" fmla="*/ 299643 w 874304"/>
                  <a:gd name="csY55" fmla="*/ 289518 h 303942"/>
                  <a:gd name="csX56" fmla="*/ 291943 w 874304"/>
                  <a:gd name="csY56" fmla="*/ 283327 h 303942"/>
                  <a:gd name="csX57" fmla="*/ 300594 w 874304"/>
                  <a:gd name="csY57" fmla="*/ 275993 h 303942"/>
                  <a:gd name="csX58" fmla="*/ 314473 w 874304"/>
                  <a:gd name="csY58" fmla="*/ 264563 h 303942"/>
                  <a:gd name="csX59" fmla="*/ 332440 w 874304"/>
                  <a:gd name="csY59" fmla="*/ 255990 h 303942"/>
                  <a:gd name="csX60" fmla="*/ 342327 w 874304"/>
                  <a:gd name="csY60" fmla="*/ 252371 h 303942"/>
                  <a:gd name="csX61" fmla="*/ 367994 w 874304"/>
                  <a:gd name="csY61" fmla="*/ 255705 h 303942"/>
                  <a:gd name="csX62" fmla="*/ 358583 w 874304"/>
                  <a:gd name="csY62" fmla="*/ 246751 h 303942"/>
                  <a:gd name="csX63" fmla="*/ 290041 w 874304"/>
                  <a:gd name="csY63" fmla="*/ 236845 h 303942"/>
                  <a:gd name="csX64" fmla="*/ 269793 w 874304"/>
                  <a:gd name="csY64" fmla="*/ 230654 h 303942"/>
                  <a:gd name="csX65" fmla="*/ 262853 w 874304"/>
                  <a:gd name="csY65" fmla="*/ 226939 h 303942"/>
                  <a:gd name="csX66" fmla="*/ 241844 w 874304"/>
                  <a:gd name="csY66" fmla="*/ 234750 h 303942"/>
                  <a:gd name="csX67" fmla="*/ 195262 w 874304"/>
                  <a:gd name="csY67" fmla="*/ 241131 h 303942"/>
                  <a:gd name="csX68" fmla="*/ 192410 w 874304"/>
                  <a:gd name="csY68" fmla="*/ 265896 h 303942"/>
                  <a:gd name="csX69" fmla="*/ 177485 w 874304"/>
                  <a:gd name="csY69" fmla="*/ 273802 h 303942"/>
                  <a:gd name="csX70" fmla="*/ 152103 w 874304"/>
                  <a:gd name="csY70" fmla="*/ 272945 h 303942"/>
                  <a:gd name="csX71" fmla="*/ 119876 w 874304"/>
                  <a:gd name="csY71" fmla="*/ 277326 h 303942"/>
                  <a:gd name="csX72" fmla="*/ 51525 w 874304"/>
                  <a:gd name="csY72" fmla="*/ 271040 h 303942"/>
                  <a:gd name="csX73" fmla="*/ 45346 w 874304"/>
                  <a:gd name="csY73" fmla="*/ 262753 h 303942"/>
                  <a:gd name="csX74" fmla="*/ 50004 w 874304"/>
                  <a:gd name="csY74" fmla="*/ 257610 h 303942"/>
                  <a:gd name="csX75" fmla="*/ 84227 w 874304"/>
                  <a:gd name="csY75" fmla="*/ 245513 h 303942"/>
                  <a:gd name="csX76" fmla="*/ 87174 w 874304"/>
                  <a:gd name="csY76" fmla="*/ 243417 h 303942"/>
                  <a:gd name="csX77" fmla="*/ 79854 w 874304"/>
                  <a:gd name="csY77" fmla="*/ 243036 h 303942"/>
                  <a:gd name="csX78" fmla="*/ 78333 w 874304"/>
                  <a:gd name="csY78" fmla="*/ 238941 h 303942"/>
                  <a:gd name="csX79" fmla="*/ 48388 w 874304"/>
                  <a:gd name="csY79" fmla="*/ 251895 h 303942"/>
                  <a:gd name="csX80" fmla="*/ 35174 w 874304"/>
                  <a:gd name="csY80" fmla="*/ 248085 h 303942"/>
                  <a:gd name="csX81" fmla="*/ 26618 w 874304"/>
                  <a:gd name="csY81" fmla="*/ 224367 h 303942"/>
                  <a:gd name="csX82" fmla="*/ 15401 w 874304"/>
                  <a:gd name="csY82" fmla="*/ 205413 h 303942"/>
                  <a:gd name="csX83" fmla="*/ 0 w 874304"/>
                  <a:gd name="csY83" fmla="*/ 165408 h 303942"/>
                  <a:gd name="csX84" fmla="*/ 3898 w 874304"/>
                  <a:gd name="csY84" fmla="*/ 153501 h 303942"/>
                  <a:gd name="csX85" fmla="*/ 15591 w 874304"/>
                  <a:gd name="csY85" fmla="*/ 155502 h 303942"/>
                  <a:gd name="csX86" fmla="*/ 41448 w 874304"/>
                  <a:gd name="csY86" fmla="*/ 177981 h 303942"/>
                  <a:gd name="csX87" fmla="*/ 60841 w 874304"/>
                  <a:gd name="csY87" fmla="*/ 186172 h 303942"/>
                  <a:gd name="csX88" fmla="*/ 79474 w 874304"/>
                  <a:gd name="csY88" fmla="*/ 193983 h 303942"/>
                  <a:gd name="csX89" fmla="*/ 89361 w 874304"/>
                  <a:gd name="csY89" fmla="*/ 190458 h 303942"/>
                  <a:gd name="csX90" fmla="*/ 145544 w 874304"/>
                  <a:gd name="csY90" fmla="*/ 185220 h 303942"/>
                  <a:gd name="csX91" fmla="*/ 150677 w 874304"/>
                  <a:gd name="csY91" fmla="*/ 176552 h 303942"/>
                  <a:gd name="csX92" fmla="*/ 171686 w 874304"/>
                  <a:gd name="csY92" fmla="*/ 155978 h 303942"/>
                  <a:gd name="csX93" fmla="*/ 199635 w 874304"/>
                  <a:gd name="csY93" fmla="*/ 126165 h 303942"/>
                  <a:gd name="csX94" fmla="*/ 219028 w 874304"/>
                  <a:gd name="csY94" fmla="*/ 107400 h 303942"/>
                  <a:gd name="csX95" fmla="*/ 252301 w 874304"/>
                  <a:gd name="csY95" fmla="*/ 68253 h 303942"/>
                  <a:gd name="csX96" fmla="*/ 294129 w 874304"/>
                  <a:gd name="csY96" fmla="*/ 19580 h 303942"/>
                  <a:gd name="csX97" fmla="*/ 277968 w 874304"/>
                  <a:gd name="csY97" fmla="*/ 154359 h 303942"/>
                  <a:gd name="csX98" fmla="*/ 304301 w 874304"/>
                  <a:gd name="csY98" fmla="*/ 156930 h 303942"/>
                  <a:gd name="csX99" fmla="*/ 334627 w 874304"/>
                  <a:gd name="csY99" fmla="*/ 158550 h 303942"/>
                  <a:gd name="csX100" fmla="*/ 319511 w 874304"/>
                  <a:gd name="csY100" fmla="*/ 109782 h 303942"/>
                  <a:gd name="csX101" fmla="*/ 277873 w 874304"/>
                  <a:gd name="csY101" fmla="*/ 154454 h 303942"/>
                  <a:gd name="csX102" fmla="*/ 277873 w 874304"/>
                  <a:gd name="csY102" fmla="*/ 154454 h 3039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Lst>
                <a:rect l="l" t="t" r="r" b="b"/>
                <a:pathLst>
                  <a:path w="874304" h="303942">
                    <a:moveTo>
                      <a:pt x="293939" y="19770"/>
                    </a:moveTo>
                    <a:cubicBezTo>
                      <a:pt x="303541" y="10626"/>
                      <a:pt x="314853" y="1197"/>
                      <a:pt x="328638" y="54"/>
                    </a:cubicBezTo>
                    <a:cubicBezTo>
                      <a:pt x="340521" y="-613"/>
                      <a:pt x="352309" y="5007"/>
                      <a:pt x="360389" y="13484"/>
                    </a:cubicBezTo>
                    <a:cubicBezTo>
                      <a:pt x="366568" y="19961"/>
                      <a:pt x="371607" y="27295"/>
                      <a:pt x="376455" y="34725"/>
                    </a:cubicBezTo>
                    <a:cubicBezTo>
                      <a:pt x="390334" y="56251"/>
                      <a:pt x="402883" y="78540"/>
                      <a:pt x="414671" y="101209"/>
                    </a:cubicBezTo>
                    <a:cubicBezTo>
                      <a:pt x="423892" y="119592"/>
                      <a:pt x="432638" y="138166"/>
                      <a:pt x="441859" y="156549"/>
                    </a:cubicBezTo>
                    <a:cubicBezTo>
                      <a:pt x="446517" y="154454"/>
                      <a:pt x="451651" y="154835"/>
                      <a:pt x="456499" y="153787"/>
                    </a:cubicBezTo>
                    <a:cubicBezTo>
                      <a:pt x="464389" y="151977"/>
                      <a:pt x="472565" y="150644"/>
                      <a:pt x="480741" y="151787"/>
                    </a:cubicBezTo>
                    <a:cubicBezTo>
                      <a:pt x="484638" y="152168"/>
                      <a:pt x="488441" y="153501"/>
                      <a:pt x="492338" y="153406"/>
                    </a:cubicBezTo>
                    <a:cubicBezTo>
                      <a:pt x="497092" y="152358"/>
                      <a:pt x="501465" y="150072"/>
                      <a:pt x="506313" y="149406"/>
                    </a:cubicBezTo>
                    <a:cubicBezTo>
                      <a:pt x="510496" y="148548"/>
                      <a:pt x="514774" y="149501"/>
                      <a:pt x="518956" y="149406"/>
                    </a:cubicBezTo>
                    <a:cubicBezTo>
                      <a:pt x="522949" y="149215"/>
                      <a:pt x="526752" y="147501"/>
                      <a:pt x="530174" y="145596"/>
                    </a:cubicBezTo>
                    <a:cubicBezTo>
                      <a:pt x="541867" y="139214"/>
                      <a:pt x="555366" y="138166"/>
                      <a:pt x="568295" y="136452"/>
                    </a:cubicBezTo>
                    <a:cubicBezTo>
                      <a:pt x="577421" y="135309"/>
                      <a:pt x="586072" y="132070"/>
                      <a:pt x="594913" y="129689"/>
                    </a:cubicBezTo>
                    <a:cubicBezTo>
                      <a:pt x="602518" y="127689"/>
                      <a:pt x="610028" y="124831"/>
                      <a:pt x="618013" y="124355"/>
                    </a:cubicBezTo>
                    <a:cubicBezTo>
                      <a:pt x="626854" y="123783"/>
                      <a:pt x="635695" y="125117"/>
                      <a:pt x="644441" y="126831"/>
                    </a:cubicBezTo>
                    <a:cubicBezTo>
                      <a:pt x="659747" y="129879"/>
                      <a:pt x="674957" y="133404"/>
                      <a:pt x="689502" y="139119"/>
                    </a:cubicBezTo>
                    <a:cubicBezTo>
                      <a:pt x="694730" y="141214"/>
                      <a:pt x="700244" y="142452"/>
                      <a:pt x="705853" y="142071"/>
                    </a:cubicBezTo>
                    <a:cubicBezTo>
                      <a:pt x="710416" y="141595"/>
                      <a:pt x="713743" y="145024"/>
                      <a:pt x="716500" y="147977"/>
                    </a:cubicBezTo>
                    <a:cubicBezTo>
                      <a:pt x="721824" y="145024"/>
                      <a:pt x="726957" y="141690"/>
                      <a:pt x="732471" y="139023"/>
                    </a:cubicBezTo>
                    <a:cubicBezTo>
                      <a:pt x="734752" y="137785"/>
                      <a:pt x="737890" y="136071"/>
                      <a:pt x="737319" y="133023"/>
                    </a:cubicBezTo>
                    <a:cubicBezTo>
                      <a:pt x="736083" y="125593"/>
                      <a:pt x="730665" y="119592"/>
                      <a:pt x="729714" y="112163"/>
                    </a:cubicBezTo>
                    <a:cubicBezTo>
                      <a:pt x="729049" y="108258"/>
                      <a:pt x="731045" y="103876"/>
                      <a:pt x="734752" y="102352"/>
                    </a:cubicBezTo>
                    <a:cubicBezTo>
                      <a:pt x="738745" y="100447"/>
                      <a:pt x="744164" y="100542"/>
                      <a:pt x="746350" y="95970"/>
                    </a:cubicBezTo>
                    <a:cubicBezTo>
                      <a:pt x="747301" y="93684"/>
                      <a:pt x="749678" y="94065"/>
                      <a:pt x="751769" y="94065"/>
                    </a:cubicBezTo>
                    <a:cubicBezTo>
                      <a:pt x="752624" y="92922"/>
                      <a:pt x="753290" y="91494"/>
                      <a:pt x="754431" y="90636"/>
                    </a:cubicBezTo>
                    <a:cubicBezTo>
                      <a:pt x="757283" y="90541"/>
                      <a:pt x="760135" y="90732"/>
                      <a:pt x="762796" y="89493"/>
                    </a:cubicBezTo>
                    <a:cubicBezTo>
                      <a:pt x="763367" y="85874"/>
                      <a:pt x="762131" y="79873"/>
                      <a:pt x="766884" y="78921"/>
                    </a:cubicBezTo>
                    <a:cubicBezTo>
                      <a:pt x="775915" y="79492"/>
                      <a:pt x="784281" y="84159"/>
                      <a:pt x="793312" y="84445"/>
                    </a:cubicBezTo>
                    <a:cubicBezTo>
                      <a:pt x="795213" y="82254"/>
                      <a:pt x="797305" y="79683"/>
                      <a:pt x="800442" y="79492"/>
                    </a:cubicBezTo>
                    <a:cubicBezTo>
                      <a:pt x="807382" y="78635"/>
                      <a:pt x="814321" y="79206"/>
                      <a:pt x="821166" y="80349"/>
                    </a:cubicBezTo>
                    <a:cubicBezTo>
                      <a:pt x="824113" y="77016"/>
                      <a:pt x="828201" y="74634"/>
                      <a:pt x="832669" y="74539"/>
                    </a:cubicBezTo>
                    <a:cubicBezTo>
                      <a:pt x="841224" y="74063"/>
                      <a:pt x="848925" y="79873"/>
                      <a:pt x="853488" y="86826"/>
                    </a:cubicBezTo>
                    <a:cubicBezTo>
                      <a:pt x="858716" y="95018"/>
                      <a:pt x="862519" y="103971"/>
                      <a:pt x="865371" y="113211"/>
                    </a:cubicBezTo>
                    <a:cubicBezTo>
                      <a:pt x="868508" y="122831"/>
                      <a:pt x="873356" y="132070"/>
                      <a:pt x="874212" y="142262"/>
                    </a:cubicBezTo>
                    <a:cubicBezTo>
                      <a:pt x="874782" y="150072"/>
                      <a:pt x="872691" y="157978"/>
                      <a:pt x="868698" y="164741"/>
                    </a:cubicBezTo>
                    <a:cubicBezTo>
                      <a:pt x="864705" y="171504"/>
                      <a:pt x="859857" y="178457"/>
                      <a:pt x="852442" y="181600"/>
                    </a:cubicBezTo>
                    <a:cubicBezTo>
                      <a:pt x="840179" y="187220"/>
                      <a:pt x="826204" y="186744"/>
                      <a:pt x="812990" y="186934"/>
                    </a:cubicBezTo>
                    <a:cubicBezTo>
                      <a:pt x="801583" y="187220"/>
                      <a:pt x="790175" y="182934"/>
                      <a:pt x="778862" y="185791"/>
                    </a:cubicBezTo>
                    <a:cubicBezTo>
                      <a:pt x="770592" y="187791"/>
                      <a:pt x="763272" y="192649"/>
                      <a:pt x="756617" y="197793"/>
                    </a:cubicBezTo>
                    <a:cubicBezTo>
                      <a:pt x="753765" y="200364"/>
                      <a:pt x="750343" y="202650"/>
                      <a:pt x="748347" y="205984"/>
                    </a:cubicBezTo>
                    <a:cubicBezTo>
                      <a:pt x="743403" y="218462"/>
                      <a:pt x="739981" y="231416"/>
                      <a:pt x="734847" y="243798"/>
                    </a:cubicBezTo>
                    <a:cubicBezTo>
                      <a:pt x="729714" y="256086"/>
                      <a:pt x="718306" y="264372"/>
                      <a:pt x="706043" y="268563"/>
                    </a:cubicBezTo>
                    <a:cubicBezTo>
                      <a:pt x="687886" y="274659"/>
                      <a:pt x="668968" y="278469"/>
                      <a:pt x="650430" y="283232"/>
                    </a:cubicBezTo>
                    <a:cubicBezTo>
                      <a:pt x="640924" y="285804"/>
                      <a:pt x="631037" y="286661"/>
                      <a:pt x="621436" y="289137"/>
                    </a:cubicBezTo>
                    <a:cubicBezTo>
                      <a:pt x="607366" y="292566"/>
                      <a:pt x="593487" y="296376"/>
                      <a:pt x="579512" y="299805"/>
                    </a:cubicBezTo>
                    <a:cubicBezTo>
                      <a:pt x="570196" y="301996"/>
                      <a:pt x="560785" y="304568"/>
                      <a:pt x="551088" y="303806"/>
                    </a:cubicBezTo>
                    <a:cubicBezTo>
                      <a:pt x="500989" y="300186"/>
                      <a:pt x="451176" y="293995"/>
                      <a:pt x="401267" y="289423"/>
                    </a:cubicBezTo>
                    <a:cubicBezTo>
                      <a:pt x="398890" y="289233"/>
                      <a:pt x="399365" y="286089"/>
                      <a:pt x="398985" y="284375"/>
                    </a:cubicBezTo>
                    <a:cubicBezTo>
                      <a:pt x="392996" y="284661"/>
                      <a:pt x="387958" y="287994"/>
                      <a:pt x="382254" y="289423"/>
                    </a:cubicBezTo>
                    <a:cubicBezTo>
                      <a:pt x="374744" y="291042"/>
                      <a:pt x="367139" y="289137"/>
                      <a:pt x="359629" y="288756"/>
                    </a:cubicBezTo>
                    <a:cubicBezTo>
                      <a:pt x="351168" y="288566"/>
                      <a:pt x="342612" y="287994"/>
                      <a:pt x="334341" y="290185"/>
                    </a:cubicBezTo>
                    <a:cubicBezTo>
                      <a:pt x="327307" y="291709"/>
                      <a:pt x="320652" y="294662"/>
                      <a:pt x="313522" y="295329"/>
                    </a:cubicBezTo>
                    <a:cubicBezTo>
                      <a:pt x="310861" y="295614"/>
                      <a:pt x="309340" y="293138"/>
                      <a:pt x="308199" y="291328"/>
                    </a:cubicBezTo>
                    <a:cubicBezTo>
                      <a:pt x="310956" y="288090"/>
                      <a:pt x="315138" y="287137"/>
                      <a:pt x="318561" y="284946"/>
                    </a:cubicBezTo>
                    <a:cubicBezTo>
                      <a:pt x="312096" y="285899"/>
                      <a:pt x="306202" y="289328"/>
                      <a:pt x="299643" y="289518"/>
                    </a:cubicBezTo>
                    <a:cubicBezTo>
                      <a:pt x="296696" y="288090"/>
                      <a:pt x="294224" y="285708"/>
                      <a:pt x="291943" y="283327"/>
                    </a:cubicBezTo>
                    <a:cubicBezTo>
                      <a:pt x="293939" y="279898"/>
                      <a:pt x="298122" y="278946"/>
                      <a:pt x="300594" y="275993"/>
                    </a:cubicBezTo>
                    <a:cubicBezTo>
                      <a:pt x="304681" y="271611"/>
                      <a:pt x="309625" y="268087"/>
                      <a:pt x="314473" y="264563"/>
                    </a:cubicBezTo>
                    <a:cubicBezTo>
                      <a:pt x="319892" y="260658"/>
                      <a:pt x="326641" y="259134"/>
                      <a:pt x="332440" y="255990"/>
                    </a:cubicBezTo>
                    <a:cubicBezTo>
                      <a:pt x="335482" y="254371"/>
                      <a:pt x="338714" y="252371"/>
                      <a:pt x="342327" y="252371"/>
                    </a:cubicBezTo>
                    <a:cubicBezTo>
                      <a:pt x="350978" y="252085"/>
                      <a:pt x="359534" y="254181"/>
                      <a:pt x="367994" y="255705"/>
                    </a:cubicBezTo>
                    <a:cubicBezTo>
                      <a:pt x="364382" y="253228"/>
                      <a:pt x="361150" y="250180"/>
                      <a:pt x="358583" y="246751"/>
                    </a:cubicBezTo>
                    <a:cubicBezTo>
                      <a:pt x="335387" y="248847"/>
                      <a:pt x="311621" y="245894"/>
                      <a:pt x="290041" y="236845"/>
                    </a:cubicBezTo>
                    <a:cubicBezTo>
                      <a:pt x="283292" y="234750"/>
                      <a:pt x="277018" y="230749"/>
                      <a:pt x="269793" y="230654"/>
                    </a:cubicBezTo>
                    <a:cubicBezTo>
                      <a:pt x="267226" y="229892"/>
                      <a:pt x="265705" y="226844"/>
                      <a:pt x="262853" y="226939"/>
                    </a:cubicBezTo>
                    <a:cubicBezTo>
                      <a:pt x="254963" y="226844"/>
                      <a:pt x="249354" y="233511"/>
                      <a:pt x="241844" y="234750"/>
                    </a:cubicBezTo>
                    <a:cubicBezTo>
                      <a:pt x="226443" y="237607"/>
                      <a:pt x="210853" y="239322"/>
                      <a:pt x="195262" y="241131"/>
                    </a:cubicBezTo>
                    <a:cubicBezTo>
                      <a:pt x="195548" y="249323"/>
                      <a:pt x="197069" y="258467"/>
                      <a:pt x="192410" y="265896"/>
                    </a:cubicBezTo>
                    <a:cubicBezTo>
                      <a:pt x="189273" y="271040"/>
                      <a:pt x="183284" y="273326"/>
                      <a:pt x="177485" y="273802"/>
                    </a:cubicBezTo>
                    <a:cubicBezTo>
                      <a:pt x="169025" y="274564"/>
                      <a:pt x="160469" y="273421"/>
                      <a:pt x="152103" y="272945"/>
                    </a:cubicBezTo>
                    <a:cubicBezTo>
                      <a:pt x="141171" y="272564"/>
                      <a:pt x="130524" y="275326"/>
                      <a:pt x="119876" y="277326"/>
                    </a:cubicBezTo>
                    <a:cubicBezTo>
                      <a:pt x="97156" y="281803"/>
                      <a:pt x="72819" y="280470"/>
                      <a:pt x="51525" y="271040"/>
                    </a:cubicBezTo>
                    <a:cubicBezTo>
                      <a:pt x="48293" y="269611"/>
                      <a:pt x="44871" y="266754"/>
                      <a:pt x="45346" y="262753"/>
                    </a:cubicBezTo>
                    <a:cubicBezTo>
                      <a:pt x="45346" y="260086"/>
                      <a:pt x="47722" y="258467"/>
                      <a:pt x="50004" y="257610"/>
                    </a:cubicBezTo>
                    <a:cubicBezTo>
                      <a:pt x="61317" y="253419"/>
                      <a:pt x="73295" y="250847"/>
                      <a:pt x="84227" y="245513"/>
                    </a:cubicBezTo>
                    <a:cubicBezTo>
                      <a:pt x="85083" y="244846"/>
                      <a:pt x="86889" y="244560"/>
                      <a:pt x="87174" y="243417"/>
                    </a:cubicBezTo>
                    <a:cubicBezTo>
                      <a:pt x="84798" y="243036"/>
                      <a:pt x="82041" y="244179"/>
                      <a:pt x="79854" y="243036"/>
                    </a:cubicBezTo>
                    <a:cubicBezTo>
                      <a:pt x="79284" y="241703"/>
                      <a:pt x="78809" y="240274"/>
                      <a:pt x="78333" y="238941"/>
                    </a:cubicBezTo>
                    <a:cubicBezTo>
                      <a:pt x="68637" y="243894"/>
                      <a:pt x="59415" y="250561"/>
                      <a:pt x="48388" y="251895"/>
                    </a:cubicBezTo>
                    <a:cubicBezTo>
                      <a:pt x="43730" y="253038"/>
                      <a:pt x="38406" y="251895"/>
                      <a:pt x="35174" y="248085"/>
                    </a:cubicBezTo>
                    <a:cubicBezTo>
                      <a:pt x="29470" y="241608"/>
                      <a:pt x="27664" y="232749"/>
                      <a:pt x="26618" y="224367"/>
                    </a:cubicBezTo>
                    <a:cubicBezTo>
                      <a:pt x="25573" y="216747"/>
                      <a:pt x="19869" y="211223"/>
                      <a:pt x="15401" y="205413"/>
                    </a:cubicBezTo>
                    <a:cubicBezTo>
                      <a:pt x="6179" y="194173"/>
                      <a:pt x="666" y="179886"/>
                      <a:pt x="0" y="165408"/>
                    </a:cubicBezTo>
                    <a:cubicBezTo>
                      <a:pt x="0" y="161217"/>
                      <a:pt x="-95" y="155883"/>
                      <a:pt x="3898" y="153501"/>
                    </a:cubicBezTo>
                    <a:cubicBezTo>
                      <a:pt x="7700" y="151025"/>
                      <a:pt x="12359" y="152930"/>
                      <a:pt x="15591" y="155502"/>
                    </a:cubicBezTo>
                    <a:cubicBezTo>
                      <a:pt x="24527" y="162645"/>
                      <a:pt x="31276" y="172456"/>
                      <a:pt x="41448" y="177981"/>
                    </a:cubicBezTo>
                    <a:cubicBezTo>
                      <a:pt x="47627" y="181219"/>
                      <a:pt x="54377" y="183410"/>
                      <a:pt x="60841" y="186172"/>
                    </a:cubicBezTo>
                    <a:cubicBezTo>
                      <a:pt x="67116" y="188649"/>
                      <a:pt x="72819" y="192459"/>
                      <a:pt x="79474" y="193983"/>
                    </a:cubicBezTo>
                    <a:cubicBezTo>
                      <a:pt x="81756" y="190744"/>
                      <a:pt x="85843" y="190839"/>
                      <a:pt x="89361" y="190458"/>
                    </a:cubicBezTo>
                    <a:cubicBezTo>
                      <a:pt x="108088" y="188744"/>
                      <a:pt x="126816" y="187029"/>
                      <a:pt x="145544" y="185220"/>
                    </a:cubicBezTo>
                    <a:cubicBezTo>
                      <a:pt x="145163" y="181410"/>
                      <a:pt x="148396" y="179028"/>
                      <a:pt x="150677" y="176552"/>
                    </a:cubicBezTo>
                    <a:cubicBezTo>
                      <a:pt x="157427" y="169503"/>
                      <a:pt x="164842" y="163026"/>
                      <a:pt x="171686" y="155978"/>
                    </a:cubicBezTo>
                    <a:cubicBezTo>
                      <a:pt x="181288" y="146262"/>
                      <a:pt x="190319" y="136166"/>
                      <a:pt x="199635" y="126165"/>
                    </a:cubicBezTo>
                    <a:cubicBezTo>
                      <a:pt x="205814" y="119592"/>
                      <a:pt x="213039" y="114163"/>
                      <a:pt x="219028" y="107400"/>
                    </a:cubicBezTo>
                    <a:cubicBezTo>
                      <a:pt x="230436" y="94637"/>
                      <a:pt x="242224" y="82159"/>
                      <a:pt x="252301" y="68253"/>
                    </a:cubicBezTo>
                    <a:cubicBezTo>
                      <a:pt x="265135" y="51108"/>
                      <a:pt x="279014" y="34725"/>
                      <a:pt x="294129" y="19580"/>
                    </a:cubicBezTo>
                    <a:moveTo>
                      <a:pt x="277968" y="154359"/>
                    </a:moveTo>
                    <a:cubicBezTo>
                      <a:pt x="286809" y="154168"/>
                      <a:pt x="295840" y="154168"/>
                      <a:pt x="304301" y="156930"/>
                    </a:cubicBezTo>
                    <a:cubicBezTo>
                      <a:pt x="314378" y="157407"/>
                      <a:pt x="324550" y="157502"/>
                      <a:pt x="334627" y="158550"/>
                    </a:cubicBezTo>
                    <a:cubicBezTo>
                      <a:pt x="328733" y="142643"/>
                      <a:pt x="322173" y="126641"/>
                      <a:pt x="319511" y="109782"/>
                    </a:cubicBezTo>
                    <a:cubicBezTo>
                      <a:pt x="309340" y="127784"/>
                      <a:pt x="293179" y="141024"/>
                      <a:pt x="277873" y="154454"/>
                    </a:cubicBezTo>
                    <a:lnTo>
                      <a:pt x="277873" y="154454"/>
                    </a:lnTo>
                    <a:close/>
                  </a:path>
                </a:pathLst>
              </a:custGeom>
              <a:solidFill>
                <a:srgbClr val="012A39"/>
              </a:solidFill>
              <a:ln w="12700" cap="flat">
                <a:solidFill>
                  <a:schemeClr val="tx1"/>
                </a:solidFill>
                <a:prstDash val="solid"/>
                <a:miter/>
              </a:ln>
            </p:spPr>
            <p:txBody>
              <a:bodyPr/>
              <a:lstStyle/>
              <a:p>
                <a:endParaRPr lang="en-US"/>
              </a:p>
            </p:txBody>
          </p:sp>
        </p:grpSp>
        <p:sp>
          <p:nvSpPr>
            <p:cNvPr id="32" name="Rounded Rectangle 31">
              <a:extLst>
                <a:ext uri="{FF2B5EF4-FFF2-40B4-BE49-F238E27FC236}">
                  <a16:creationId xmlns:a16="http://schemas.microsoft.com/office/drawing/2014/main" id="{EA71F7F4-2A24-57A6-17E2-C282490E9775}"/>
                </a:ext>
                <a:ext uri="{C183D7F6-B498-43B3-948B-1728B52AA6E4}">
                  <adec:decorative xmlns:adec="http://schemas.microsoft.com/office/drawing/2017/decorative" val="1"/>
                </a:ext>
              </a:extLst>
            </p:cNvPr>
            <p:cNvSpPr/>
            <p:nvPr/>
          </p:nvSpPr>
          <p:spPr>
            <a:xfrm>
              <a:off x="3773885" y="5725956"/>
              <a:ext cx="1377316" cy="204545"/>
            </a:xfrm>
            <a:prstGeom prst="roundRect">
              <a:avLst>
                <a:gd name="adj" fmla="val 50000"/>
              </a:avLst>
            </a:prstGeom>
            <a:solidFill>
              <a:schemeClr val="tx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288" tIns="0" rIns="18288" bIns="18288" rtlCol="0" anchor="ctr"/>
            <a:lstStyle/>
            <a:p>
              <a:pPr algn="ctr"/>
              <a:r>
                <a:rPr lang="en-US" sz="1300" b="1" spc="30">
                  <a:solidFill>
                    <a:srgbClr val="012A39"/>
                  </a:solidFill>
                  <a:latin typeface="Segoe UI Semibold" panose="020B0702040204020203" pitchFamily="34" charset="0"/>
                  <a:cs typeface="Segoe UI Semibold" panose="020B0702040204020203" pitchFamily="34" charset="0"/>
                </a:rPr>
                <a:t>Challenge</a:t>
              </a:r>
            </a:p>
          </p:txBody>
        </p:sp>
        <p:sp>
          <p:nvSpPr>
            <p:cNvPr id="38" name="Rounded Rectangle 37">
              <a:extLst>
                <a:ext uri="{FF2B5EF4-FFF2-40B4-BE49-F238E27FC236}">
                  <a16:creationId xmlns:a16="http://schemas.microsoft.com/office/drawing/2014/main" id="{88AA41C7-69A0-BF6A-38F8-CD1511C8A0E2}"/>
                </a:ext>
                <a:ext uri="{C183D7F6-B498-43B3-948B-1728B52AA6E4}">
                  <adec:decorative xmlns:adec="http://schemas.microsoft.com/office/drawing/2017/decorative" val="1"/>
                </a:ext>
              </a:extLst>
            </p:cNvPr>
            <p:cNvSpPr/>
            <p:nvPr/>
          </p:nvSpPr>
          <p:spPr>
            <a:xfrm rot="16200000">
              <a:off x="559455" y="3418253"/>
              <a:ext cx="1377316" cy="204545"/>
            </a:xfrm>
            <a:prstGeom prst="roundRect">
              <a:avLst>
                <a:gd name="adj" fmla="val 50000"/>
              </a:avLst>
            </a:prstGeom>
            <a:solidFill>
              <a:schemeClr val="tx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288" tIns="0" rIns="18288" bIns="18288" rtlCol="0" anchor="ctr"/>
            <a:lstStyle/>
            <a:p>
              <a:pPr algn="ctr"/>
              <a:r>
                <a:rPr lang="en-US" sz="1300" b="1" spc="30">
                  <a:solidFill>
                    <a:srgbClr val="012A39"/>
                  </a:solidFill>
                  <a:latin typeface="Segoe UI Semibold" panose="020B0702040204020203" pitchFamily="34" charset="0"/>
                  <a:cs typeface="Segoe UI Semibold" panose="020B0702040204020203" pitchFamily="34" charset="0"/>
                </a:rPr>
                <a:t>Performance</a:t>
              </a:r>
            </a:p>
          </p:txBody>
        </p:sp>
      </p:grpSp>
      <p:sp>
        <p:nvSpPr>
          <p:cNvPr id="2" name="Footer Placeholder 1">
            <a:extLst>
              <a:ext uri="{FF2B5EF4-FFF2-40B4-BE49-F238E27FC236}">
                <a16:creationId xmlns:a16="http://schemas.microsoft.com/office/drawing/2014/main" id="{9351598A-001C-9F72-A837-BA229F5ECAD8}"/>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4BB985A9-DAEE-D42D-EF62-3E27D901303E}"/>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12</a:t>
            </a:fld>
            <a:endParaRPr lang="en-US"/>
          </a:p>
        </p:txBody>
      </p:sp>
    </p:spTree>
    <p:extLst>
      <p:ext uri="{BB962C8B-B14F-4D97-AF65-F5344CB8AC3E}">
        <p14:creationId xmlns:p14="http://schemas.microsoft.com/office/powerpoint/2010/main" val="322523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1875B-FD97-E5A6-3258-668DA275EC6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3ADB802-10DE-82AE-6C4E-4B35429052EC}"/>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The Five Zones of the Expanded Stress Continuum</a:t>
            </a:r>
          </a:p>
        </p:txBody>
      </p:sp>
      <p:sp>
        <p:nvSpPr>
          <p:cNvPr id="3" name="Text Placeholder 8">
            <a:extLst>
              <a:ext uri="{FF2B5EF4-FFF2-40B4-BE49-F238E27FC236}">
                <a16:creationId xmlns:a16="http://schemas.microsoft.com/office/drawing/2014/main" id="{464B247E-8547-397B-DB66-F858E656502C}"/>
              </a:ext>
            </a:extLst>
          </p:cNvPr>
          <p:cNvSpPr txBox="1">
            <a:spLocks/>
          </p:cNvSpPr>
          <p:nvPr/>
        </p:nvSpPr>
        <p:spPr>
          <a:xfrm>
            <a:off x="2237225" y="640080"/>
            <a:ext cx="76001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Awareness helps Sailors seek support early.</a:t>
            </a:r>
          </a:p>
        </p:txBody>
      </p:sp>
      <p:graphicFrame>
        <p:nvGraphicFramePr>
          <p:cNvPr id="9" name="Table 8">
            <a:extLst>
              <a:ext uri="{FF2B5EF4-FFF2-40B4-BE49-F238E27FC236}">
                <a16:creationId xmlns:a16="http://schemas.microsoft.com/office/drawing/2014/main" id="{FE5BE650-A9DB-1C9F-A222-0D0DAF25F369}"/>
              </a:ext>
            </a:extLst>
          </p:cNvPr>
          <p:cNvGraphicFramePr>
            <a:graphicFrameLocks noGrp="1"/>
          </p:cNvGraphicFramePr>
          <p:nvPr>
            <p:extLst>
              <p:ext uri="{D42A27DB-BD31-4B8C-83A1-F6EECF244321}">
                <p14:modId xmlns:p14="http://schemas.microsoft.com/office/powerpoint/2010/main" val="4099465088"/>
              </p:ext>
            </p:extLst>
          </p:nvPr>
        </p:nvGraphicFramePr>
        <p:xfrm>
          <a:off x="503208" y="1719775"/>
          <a:ext cx="11338560" cy="4591084"/>
        </p:xfrm>
        <a:graphic>
          <a:graphicData uri="http://schemas.openxmlformats.org/drawingml/2006/table">
            <a:tbl>
              <a:tblPr firstRow="1" bandRow="1">
                <a:tableStyleId>{5C22544A-7EE6-4342-B048-85BDC9FD1C3A}</a:tableStyleId>
              </a:tblPr>
              <a:tblGrid>
                <a:gridCol w="2267712">
                  <a:extLst>
                    <a:ext uri="{9D8B030D-6E8A-4147-A177-3AD203B41FA5}">
                      <a16:colId xmlns:a16="http://schemas.microsoft.com/office/drawing/2014/main" val="2648614251"/>
                    </a:ext>
                  </a:extLst>
                </a:gridCol>
                <a:gridCol w="2267712">
                  <a:extLst>
                    <a:ext uri="{9D8B030D-6E8A-4147-A177-3AD203B41FA5}">
                      <a16:colId xmlns:a16="http://schemas.microsoft.com/office/drawing/2014/main" val="3905018316"/>
                    </a:ext>
                  </a:extLst>
                </a:gridCol>
                <a:gridCol w="2267712">
                  <a:extLst>
                    <a:ext uri="{9D8B030D-6E8A-4147-A177-3AD203B41FA5}">
                      <a16:colId xmlns:a16="http://schemas.microsoft.com/office/drawing/2014/main" val="614496953"/>
                    </a:ext>
                  </a:extLst>
                </a:gridCol>
                <a:gridCol w="2267712">
                  <a:extLst>
                    <a:ext uri="{9D8B030D-6E8A-4147-A177-3AD203B41FA5}">
                      <a16:colId xmlns:a16="http://schemas.microsoft.com/office/drawing/2014/main" val="202466222"/>
                    </a:ext>
                  </a:extLst>
                </a:gridCol>
                <a:gridCol w="2267712">
                  <a:extLst>
                    <a:ext uri="{9D8B030D-6E8A-4147-A177-3AD203B41FA5}">
                      <a16:colId xmlns:a16="http://schemas.microsoft.com/office/drawing/2014/main" val="807505330"/>
                    </a:ext>
                  </a:extLst>
                </a:gridCol>
              </a:tblGrid>
              <a:tr h="377729">
                <a:tc>
                  <a:txBody>
                    <a:bodyPr/>
                    <a:lstStyle/>
                    <a:p>
                      <a:pPr algn="ctr"/>
                      <a:r>
                        <a:rPr lang="en-US" sz="800">
                          <a:solidFill>
                            <a:srgbClr val="012A39"/>
                          </a:solidFill>
                        </a:rPr>
                        <a:t>Not Engaged</a:t>
                      </a:r>
                    </a:p>
                  </a:txBody>
                  <a:tcPr anchor="ct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01AFEA"/>
                    </a:solidFill>
                  </a:tcPr>
                </a:tc>
                <a:tc>
                  <a:txBody>
                    <a:bodyPr/>
                    <a:lstStyle/>
                    <a:p>
                      <a:pPr algn="ctr"/>
                      <a:r>
                        <a:rPr lang="en-US" sz="800">
                          <a:solidFill>
                            <a:srgbClr val="012A39"/>
                          </a:solidFill>
                        </a:rPr>
                        <a:t>Ready</a:t>
                      </a:r>
                    </a:p>
                  </a:txBody>
                  <a:tcPr anchor="ct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08F443"/>
                    </a:solidFill>
                  </a:tcPr>
                </a:tc>
                <a:tc>
                  <a:txBody>
                    <a:bodyPr/>
                    <a:lstStyle/>
                    <a:p>
                      <a:pPr algn="ctr"/>
                      <a:r>
                        <a:rPr lang="en-US" sz="800">
                          <a:solidFill>
                            <a:srgbClr val="012A39"/>
                          </a:solidFill>
                        </a:rPr>
                        <a:t>Reacting</a:t>
                      </a:r>
                    </a:p>
                  </a:txBody>
                  <a:tcPr anchor="ct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FEF603"/>
                    </a:solidFill>
                  </a:tcPr>
                </a:tc>
                <a:tc>
                  <a:txBody>
                    <a:bodyPr/>
                    <a:lstStyle/>
                    <a:p>
                      <a:pPr algn="ctr"/>
                      <a:r>
                        <a:rPr lang="en-US" sz="800">
                          <a:solidFill>
                            <a:srgbClr val="012A39"/>
                          </a:solidFill>
                        </a:rPr>
                        <a:t>Injured</a:t>
                      </a:r>
                    </a:p>
                  </a:txBody>
                  <a:tcPr anchor="ct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FF8D16"/>
                    </a:solidFill>
                  </a:tcPr>
                </a:tc>
                <a:tc>
                  <a:txBody>
                    <a:bodyPr/>
                    <a:lstStyle/>
                    <a:p>
                      <a:pPr algn="ctr"/>
                      <a:r>
                        <a:rPr lang="en-US" sz="800">
                          <a:solidFill>
                            <a:srgbClr val="000000"/>
                          </a:solidFill>
                        </a:rPr>
                        <a:t>Ill</a:t>
                      </a:r>
                    </a:p>
                  </a:txBody>
                  <a:tcPr anchor="ct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E9210F"/>
                    </a:solidFill>
                  </a:tcPr>
                </a:tc>
                <a:extLst>
                  <a:ext uri="{0D108BD9-81ED-4DB2-BD59-A6C34878D82A}">
                    <a16:rowId xmlns:a16="http://schemas.microsoft.com/office/drawing/2014/main" val="366533478"/>
                  </a:ext>
                </a:extLst>
              </a:tr>
              <a:tr h="2540495">
                <a:tc>
                  <a:txBody>
                    <a:bodyPr/>
                    <a:lstStyle/>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Disinterested</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Unmotivated</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Unfocused</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No initiative</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Unproductive</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Limited involvement in work relationships</a:t>
                      </a:r>
                    </a:p>
                  </a:txBody>
                  <a:tcP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a:txBody>
                    <a:bodyPr/>
                    <a:lstStyle/>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Good to go</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Well trained</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Fit and focused</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Connected</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Accepting new challenges</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Active coping</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Effectively Manages stress</a:t>
                      </a: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a:txBody>
                    <a:bodyPr/>
                    <a:lstStyle/>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Quick temper</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Irritable</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Diminished self-control</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Poor focus</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Poor sleep</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Temporary &amp; transitory</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Needed for growth</a:t>
                      </a:r>
                    </a:p>
                    <a:p>
                      <a:pPr marL="171450" indent="-171450" algn="l" defTabSz="914400" rtl="0" eaLnBrk="1" latinLnBrk="0" hangingPunct="1">
                        <a:spcAft>
                          <a:spcPts val="300"/>
                        </a:spcAft>
                        <a:buFont typeface="Arial" panose="020B0604020202020204" pitchFamily="34" charset="0"/>
                        <a:buChar char="•"/>
                      </a:pPr>
                      <a:r>
                        <a:rPr lang="en-US" sz="1400" b="1" i="0" kern="1200">
                          <a:solidFill>
                            <a:srgbClr val="012A39"/>
                          </a:solidFill>
                          <a:latin typeface="Segoe UI Semibold" panose="020B0702040204020203" pitchFamily="34" charset="0"/>
                          <a:ea typeface="+mn-ea"/>
                          <a:cs typeface="Segoe UI Semibold" panose="020B0702040204020203" pitchFamily="34" charset="0"/>
                        </a:rPr>
                        <a:t>Withdrawing from usual social activities</a:t>
                      </a: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a:txBody>
                    <a:bodyPr/>
                    <a:lstStyle/>
                    <a:p>
                      <a:pPr marL="171450" indent="-171450">
                        <a:spcAft>
                          <a:spcPts val="300"/>
                        </a:spcAft>
                        <a:buFont typeface="Arial" panose="020B0604020202020204" pitchFamily="34" charset="0"/>
                        <a:buChar char="•"/>
                      </a:pPr>
                      <a:r>
                        <a:rPr lang="en-US" sz="1400" b="1" i="0">
                          <a:solidFill>
                            <a:srgbClr val="012A39"/>
                          </a:solidFill>
                          <a:latin typeface="Segoe UI Semibold" panose="020B0702040204020203" pitchFamily="34" charset="0"/>
                          <a:cs typeface="Segoe UI Semibold" panose="020B0702040204020203" pitchFamily="34" charset="0"/>
                        </a:rPr>
                        <a:t>Serious or significant distress or impairment due to: W.I.L.T. (i.e., Wear &amp; Tear, Inner Conflict, Loss, &amp; Life Threat)</a:t>
                      </a:r>
                    </a:p>
                    <a:p>
                      <a:pPr marL="171450" indent="-171450">
                        <a:spcAft>
                          <a:spcPts val="300"/>
                        </a:spcAft>
                        <a:buFont typeface="Arial" panose="020B0604020202020204" pitchFamily="34" charset="0"/>
                        <a:buChar char="•"/>
                      </a:pPr>
                      <a:r>
                        <a:rPr lang="en-US" sz="1400" b="1" i="0">
                          <a:solidFill>
                            <a:srgbClr val="012A39"/>
                          </a:solidFill>
                          <a:latin typeface="Segoe UI Semibold" panose="020B0702040204020203" pitchFamily="34" charset="0"/>
                          <a:cs typeface="Segoe UI Semibold" panose="020B0702040204020203" pitchFamily="34" charset="0"/>
                        </a:rPr>
                        <a:t>Overwhelming emotions</a:t>
                      </a:r>
                    </a:p>
                    <a:p>
                      <a:pPr marL="171450" indent="-171450">
                        <a:spcAft>
                          <a:spcPts val="300"/>
                        </a:spcAft>
                        <a:buFont typeface="Arial" panose="020B0604020202020204" pitchFamily="34" charset="0"/>
                        <a:buChar char="•"/>
                      </a:pPr>
                      <a:r>
                        <a:rPr lang="en-US" sz="1400" b="1" i="0">
                          <a:solidFill>
                            <a:srgbClr val="012A39"/>
                          </a:solidFill>
                          <a:latin typeface="Segoe UI Semibold" panose="020B0702040204020203" pitchFamily="34" charset="0"/>
                          <a:cs typeface="Segoe UI Semibold" panose="020B0702040204020203" pitchFamily="34" charset="0"/>
                        </a:rPr>
                        <a:t>Insomnia, nightmares</a:t>
                      </a:r>
                    </a:p>
                    <a:p>
                      <a:pPr marL="171450" indent="-171450">
                        <a:spcAft>
                          <a:spcPts val="300"/>
                        </a:spcAft>
                        <a:buFont typeface="Arial" panose="020B0604020202020204" pitchFamily="34" charset="0"/>
                        <a:buChar char="•"/>
                      </a:pPr>
                      <a:r>
                        <a:rPr lang="en-US" sz="1400" b="1" i="0">
                          <a:solidFill>
                            <a:srgbClr val="012A39"/>
                          </a:solidFill>
                          <a:latin typeface="Segoe UI Semibold" panose="020B0702040204020203" pitchFamily="34" charset="0"/>
                          <a:cs typeface="Segoe UI Semibold" panose="020B0702040204020203" pitchFamily="34" charset="0"/>
                        </a:rPr>
                        <a:t>Breaking relationships</a:t>
                      </a:r>
                    </a:p>
                    <a:p>
                      <a:pPr marL="171450" indent="-171450">
                        <a:spcAft>
                          <a:spcPts val="300"/>
                        </a:spcAft>
                        <a:buFont typeface="Arial" panose="020B0604020202020204" pitchFamily="34" charset="0"/>
                        <a:buChar char="•"/>
                      </a:pPr>
                      <a:r>
                        <a:rPr lang="en-US" sz="1400" b="1" i="0">
                          <a:solidFill>
                            <a:srgbClr val="012A39"/>
                          </a:solidFill>
                          <a:latin typeface="Segoe UI Semibold" panose="020B0702040204020203" pitchFamily="34" charset="0"/>
                          <a:cs typeface="Segoe UI Semibold" panose="020B0702040204020203" pitchFamily="34" charset="0"/>
                        </a:rPr>
                        <a:t>Shame, guilt</a:t>
                      </a:r>
                    </a:p>
                    <a:p>
                      <a:pPr marL="171450" indent="-171450">
                        <a:spcAft>
                          <a:spcPts val="300"/>
                        </a:spcAft>
                        <a:buFont typeface="Arial" panose="020B0604020202020204" pitchFamily="34" charset="0"/>
                        <a:buChar char="•"/>
                      </a:pPr>
                      <a:r>
                        <a:rPr lang="en-US" sz="1400" b="1" i="0">
                          <a:solidFill>
                            <a:srgbClr val="012A39"/>
                          </a:solidFill>
                          <a:latin typeface="Segoe UI Semibold" panose="020B0702040204020203" pitchFamily="34" charset="0"/>
                          <a:cs typeface="Segoe UI Semibold" panose="020B0702040204020203" pitchFamily="34" charset="0"/>
                        </a:rPr>
                        <a:t>Destructive behavior</a:t>
                      </a: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a:txBody>
                    <a:bodyPr/>
                    <a:lstStyle/>
                    <a:p>
                      <a:pPr marL="171450" indent="-171450">
                        <a:spcAft>
                          <a:spcPts val="300"/>
                        </a:spcAft>
                        <a:buFont typeface="Arial" panose="020B0604020202020204" pitchFamily="34" charset="0"/>
                        <a:buChar char="•"/>
                      </a:pPr>
                      <a:r>
                        <a:rPr lang="en-US" sz="1400" b="1" i="0">
                          <a:solidFill>
                            <a:srgbClr val="012A39"/>
                          </a:solidFill>
                          <a:latin typeface="Segoe UI Semibold" panose="020B0702040204020203" pitchFamily="34" charset="0"/>
                          <a:cs typeface="Segoe UI Semibold" panose="020B0702040204020203" pitchFamily="34" charset="0"/>
                        </a:rPr>
                        <a:t>Stress injuries that don’t heal without help </a:t>
                      </a:r>
                    </a:p>
                    <a:p>
                      <a:pPr marL="171450" indent="-171450">
                        <a:spcAft>
                          <a:spcPts val="300"/>
                        </a:spcAft>
                        <a:buFont typeface="Arial" panose="020B0604020202020204" pitchFamily="34" charset="0"/>
                        <a:buChar char="•"/>
                      </a:pPr>
                      <a:r>
                        <a:rPr lang="en-US" sz="1400" b="1" i="0">
                          <a:solidFill>
                            <a:srgbClr val="012A39"/>
                          </a:solidFill>
                          <a:latin typeface="Segoe UI Semibold" panose="020B0702040204020203" pitchFamily="34" charset="0"/>
                          <a:cs typeface="Segoe UI Semibold" panose="020B0702040204020203" pitchFamily="34" charset="0"/>
                        </a:rPr>
                        <a:t>Diagnosable mental health and substance use disorders</a:t>
                      </a:r>
                    </a:p>
                  </a:txBody>
                  <a:tcP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extLst>
                  <a:ext uri="{0D108BD9-81ED-4DB2-BD59-A6C34878D82A}">
                    <a16:rowId xmlns:a16="http://schemas.microsoft.com/office/drawing/2014/main" val="3277850800"/>
                  </a:ext>
                </a:extLst>
              </a:tr>
              <a:tr h="616240">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kern="1200">
                          <a:solidFill>
                            <a:srgbClr val="012A39"/>
                          </a:solidFill>
                          <a:latin typeface="Segoe UI Semibold" panose="020B0702040204020203" pitchFamily="34" charset="0"/>
                          <a:ea typeface="+mn-ea"/>
                          <a:cs typeface="Segoe UI Semibold" panose="020B0702040204020203" pitchFamily="34" charset="0"/>
                        </a:rPr>
                        <a:t>LEADERSHIP OPPORTUNITY</a:t>
                      </a:r>
                    </a:p>
                  </a:txBody>
                  <a:tcP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kern="1200">
                          <a:solidFill>
                            <a:srgbClr val="012A39"/>
                          </a:solidFill>
                          <a:latin typeface="Segoe UI Semibold" panose="020B0702040204020203" pitchFamily="34" charset="0"/>
                          <a:ea typeface="+mn-ea"/>
                          <a:cs typeface="Segoe UI Semibold" panose="020B0702040204020203" pitchFamily="34" charset="0"/>
                        </a:rPr>
                        <a:t>OPTIMAL PERFORMANCE</a:t>
                      </a:r>
                    </a:p>
                    <a:p>
                      <a:pPr marL="171450" indent="-171450" algn="l" defTabSz="914400" rtl="0" eaLnBrk="1" latinLnBrk="0" hangingPunct="1">
                        <a:spcAft>
                          <a:spcPts val="300"/>
                        </a:spcAft>
                        <a:buFont typeface="Arial" panose="020B0604020202020204" pitchFamily="34" charset="0"/>
                        <a:buChar char="•"/>
                      </a:pPr>
                      <a:endParaRPr lang="en-US" sz="1400" b="1" i="1" kern="1200">
                        <a:solidFill>
                          <a:srgbClr val="012A39"/>
                        </a:solidFill>
                        <a:latin typeface="Segoe UI Semibold" panose="020B0702040204020203" pitchFamily="34" charset="0"/>
                        <a:ea typeface="+mn-ea"/>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kern="1200">
                          <a:solidFill>
                            <a:srgbClr val="012A39"/>
                          </a:solidFill>
                          <a:latin typeface="Segoe UI Semibold" panose="020B0702040204020203" pitchFamily="34" charset="0"/>
                          <a:ea typeface="+mn-ea"/>
                          <a:cs typeface="Segoe UI Semibold" panose="020B0702040204020203" pitchFamily="34" charset="0"/>
                        </a:rPr>
                        <a:t>SELF-CARE OPPORTUNITY</a:t>
                      </a:r>
                    </a:p>
                    <a:p>
                      <a:pPr marL="171450" indent="-171450" algn="l" defTabSz="914400" rtl="0" eaLnBrk="1" latinLnBrk="0" hangingPunct="1">
                        <a:spcAft>
                          <a:spcPts val="300"/>
                        </a:spcAft>
                        <a:buFont typeface="Arial" panose="020B0604020202020204" pitchFamily="34" charset="0"/>
                        <a:buChar char="•"/>
                      </a:pPr>
                      <a:endParaRPr lang="en-US" sz="1400" b="1" i="1" kern="1200">
                        <a:solidFill>
                          <a:srgbClr val="012A39"/>
                        </a:solidFill>
                        <a:latin typeface="Segoe UI Semibold" panose="020B0702040204020203" pitchFamily="34" charset="0"/>
                        <a:ea typeface="+mn-ea"/>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a:solidFill>
                            <a:srgbClr val="012A39"/>
                          </a:solidFill>
                          <a:latin typeface="Segoe UI Semibold" panose="020B0702040204020203" pitchFamily="34" charset="0"/>
                          <a:cs typeface="Segoe UI Semibold" panose="020B0702040204020203" pitchFamily="34" charset="0"/>
                        </a:rPr>
                        <a:t>POINT OF INTERVENTION</a:t>
                      </a:r>
                    </a:p>
                    <a:p>
                      <a:pPr marL="171450" indent="-171450">
                        <a:spcAft>
                          <a:spcPts val="300"/>
                        </a:spcAft>
                        <a:buFont typeface="Arial" panose="020B0604020202020204" pitchFamily="34" charset="0"/>
                        <a:buChar char="•"/>
                      </a:pPr>
                      <a:endParaRPr lang="en-US" sz="1400" b="1" i="1">
                        <a:solidFill>
                          <a:srgbClr val="012A39"/>
                        </a:solidFill>
                        <a:latin typeface="Segoe UI Semibold" panose="020B0702040204020203" pitchFamily="34" charset="0"/>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a:solidFill>
                            <a:srgbClr val="012A39"/>
                          </a:solidFill>
                          <a:latin typeface="Segoe UI Semibold" panose="020B0702040204020203" pitchFamily="34" charset="0"/>
                          <a:cs typeface="Segoe UI Semibold" panose="020B0702040204020203" pitchFamily="34" charset="0"/>
                        </a:rPr>
                        <a:t>RECOVERS WITH EFFECTIVE CARE &amp; REINTEGRATION</a:t>
                      </a:r>
                    </a:p>
                  </a:txBody>
                  <a:tcP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extLst>
                  <a:ext uri="{0D108BD9-81ED-4DB2-BD59-A6C34878D82A}">
                    <a16:rowId xmlns:a16="http://schemas.microsoft.com/office/drawing/2014/main" val="3964641227"/>
                  </a:ext>
                </a:extLst>
              </a:tr>
              <a:tr h="601475">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0" kern="1200">
                          <a:solidFill>
                            <a:srgbClr val="012A39"/>
                          </a:solidFill>
                          <a:latin typeface="Segoe UI Semibold" panose="020B0702040204020203" pitchFamily="34" charset="0"/>
                          <a:ea typeface="+mn-ea"/>
                          <a:cs typeface="Segoe UI Semibold" panose="020B0702040204020203" pitchFamily="34" charset="0"/>
                        </a:rPr>
                        <a:t>Unit Leader Responsibility</a:t>
                      </a:r>
                    </a:p>
                  </a:txBody>
                  <a:tcP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tc>
                  <a:txBody>
                    <a:bodyPr/>
                    <a:lstStyle/>
                    <a:p>
                      <a:pPr marL="171450" indent="-171450" algn="l" defTabSz="914400" rtl="0" eaLnBrk="1" latinLnBrk="0" hangingPunct="1">
                        <a:spcAft>
                          <a:spcPts val="300"/>
                        </a:spcAft>
                        <a:buFont typeface="Arial" panose="020B0604020202020204" pitchFamily="34" charset="0"/>
                        <a:buChar char="•"/>
                      </a:pPr>
                      <a:endParaRPr lang="en-US" sz="1400" b="1" i="0" kern="1200">
                        <a:solidFill>
                          <a:srgbClr val="012A39"/>
                        </a:solidFill>
                        <a:latin typeface="Segoe UI Semibold" panose="020B0702040204020203" pitchFamily="34" charset="0"/>
                        <a:ea typeface="+mn-ea"/>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0" kern="1200">
                          <a:solidFill>
                            <a:srgbClr val="012A39"/>
                          </a:solidFill>
                          <a:latin typeface="Segoe UI Semibold" panose="020B0702040204020203" pitchFamily="34" charset="0"/>
                          <a:ea typeface="+mn-ea"/>
                          <a:cs typeface="Segoe UI Semibold" panose="020B0702040204020203" pitchFamily="34" charset="0"/>
                        </a:rPr>
                        <a:t>Individual, Shipmate, Family Responsibility</a:t>
                      </a: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tc>
                  <a:txBody>
                    <a:bodyPr/>
                    <a:lstStyle/>
                    <a:p>
                      <a:pPr marL="171450" indent="-171450">
                        <a:spcAft>
                          <a:spcPts val="300"/>
                        </a:spcAft>
                        <a:buFont typeface="Arial" panose="020B0604020202020204" pitchFamily="34" charset="0"/>
                        <a:buChar char="•"/>
                      </a:pPr>
                      <a:endParaRPr lang="en-US" sz="1400" b="1" i="1">
                        <a:solidFill>
                          <a:srgbClr val="012A39"/>
                        </a:solidFill>
                        <a:latin typeface="Segoe UI Semibold" panose="020B0702040204020203" pitchFamily="34" charset="0"/>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0">
                          <a:solidFill>
                            <a:srgbClr val="012A39"/>
                          </a:solidFill>
                          <a:latin typeface="Segoe UI Semibold" panose="020B0702040204020203" pitchFamily="34" charset="0"/>
                          <a:cs typeface="Segoe UI Semibold" panose="020B0702040204020203" pitchFamily="34" charset="0"/>
                        </a:rPr>
                        <a:t>Caregiver Responsibility</a:t>
                      </a:r>
                    </a:p>
                  </a:txBody>
                  <a:tcP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extLst>
                  <a:ext uri="{0D108BD9-81ED-4DB2-BD59-A6C34878D82A}">
                    <a16:rowId xmlns:a16="http://schemas.microsoft.com/office/drawing/2014/main" val="2926971614"/>
                  </a:ext>
                </a:extLst>
              </a:tr>
            </a:tbl>
          </a:graphicData>
        </a:graphic>
      </p:graphicFrame>
      <p:sp>
        <p:nvSpPr>
          <p:cNvPr id="2" name="Footer Placeholder 1">
            <a:extLst>
              <a:ext uri="{FF2B5EF4-FFF2-40B4-BE49-F238E27FC236}">
                <a16:creationId xmlns:a16="http://schemas.microsoft.com/office/drawing/2014/main" id="{D503A0D6-AABA-2103-44E7-C971A562CD6C}"/>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5838783E-BDB6-4DD2-FF4A-CFA46300DE02}"/>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13</a:t>
            </a:fld>
            <a:endParaRPr lang="en-US"/>
          </a:p>
        </p:txBody>
      </p:sp>
      <p:grpSp>
        <p:nvGrpSpPr>
          <p:cNvPr id="5" name="Group 4">
            <a:extLst>
              <a:ext uri="{FF2B5EF4-FFF2-40B4-BE49-F238E27FC236}">
                <a16:creationId xmlns:a16="http://schemas.microsoft.com/office/drawing/2014/main" id="{17E915C0-9CB4-8EAC-4D5F-9F4652E0BA45}"/>
              </a:ext>
              <a:ext uri="{C183D7F6-B498-43B3-948B-1728B52AA6E4}">
                <adec:decorative xmlns:adec="http://schemas.microsoft.com/office/drawing/2017/decorative" val="1"/>
              </a:ext>
            </a:extLst>
          </p:cNvPr>
          <p:cNvGrpSpPr/>
          <p:nvPr/>
        </p:nvGrpSpPr>
        <p:grpSpPr>
          <a:xfrm>
            <a:off x="931690" y="1781203"/>
            <a:ext cx="10477280" cy="223244"/>
            <a:chOff x="931690" y="1417308"/>
            <a:chExt cx="10477280" cy="223244"/>
          </a:xfrm>
        </p:grpSpPr>
        <p:sp>
          <p:nvSpPr>
            <p:cNvPr id="14" name="Rounded Rectangle 13">
              <a:extLst>
                <a:ext uri="{FF2B5EF4-FFF2-40B4-BE49-F238E27FC236}">
                  <a16:creationId xmlns:a16="http://schemas.microsoft.com/office/drawing/2014/main" id="{DE4FD5BD-1648-C06C-3DF5-CCA2FBCAE0FB}"/>
                </a:ext>
              </a:extLst>
            </p:cNvPr>
            <p:cNvSpPr/>
            <p:nvPr/>
          </p:nvSpPr>
          <p:spPr>
            <a:xfrm>
              <a:off x="931690" y="1417308"/>
              <a:ext cx="1377316" cy="223244"/>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400" b="1">
                  <a:solidFill>
                    <a:srgbClr val="012A39"/>
                  </a:solidFill>
                </a:rPr>
                <a:t>NOT ENGAGED</a:t>
              </a:r>
            </a:p>
          </p:txBody>
        </p:sp>
        <p:sp>
          <p:nvSpPr>
            <p:cNvPr id="15" name="Rounded Rectangle 14">
              <a:extLst>
                <a:ext uri="{FF2B5EF4-FFF2-40B4-BE49-F238E27FC236}">
                  <a16:creationId xmlns:a16="http://schemas.microsoft.com/office/drawing/2014/main" id="{E3514EE9-932A-7CEA-F6EA-D0D73438EA2C}"/>
                </a:ext>
              </a:extLst>
            </p:cNvPr>
            <p:cNvSpPr/>
            <p:nvPr/>
          </p:nvSpPr>
          <p:spPr>
            <a:xfrm>
              <a:off x="3250185" y="1417308"/>
              <a:ext cx="1377316" cy="223244"/>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400" b="1">
                  <a:solidFill>
                    <a:srgbClr val="012A39"/>
                  </a:solidFill>
                </a:rPr>
                <a:t>READY</a:t>
              </a:r>
            </a:p>
          </p:txBody>
        </p:sp>
        <p:sp>
          <p:nvSpPr>
            <p:cNvPr id="16" name="Rounded Rectangle 15">
              <a:extLst>
                <a:ext uri="{FF2B5EF4-FFF2-40B4-BE49-F238E27FC236}">
                  <a16:creationId xmlns:a16="http://schemas.microsoft.com/office/drawing/2014/main" id="{88D3CC41-D15E-7963-6B2B-A048DF2D4EF0}"/>
                </a:ext>
              </a:extLst>
            </p:cNvPr>
            <p:cNvSpPr/>
            <p:nvPr/>
          </p:nvSpPr>
          <p:spPr>
            <a:xfrm>
              <a:off x="5511172" y="1417308"/>
              <a:ext cx="1377316" cy="223244"/>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400" b="1">
                  <a:solidFill>
                    <a:srgbClr val="012A39"/>
                  </a:solidFill>
                </a:rPr>
                <a:t>REACTING</a:t>
              </a:r>
            </a:p>
          </p:txBody>
        </p:sp>
        <p:sp>
          <p:nvSpPr>
            <p:cNvPr id="17" name="Rounded Rectangle 16">
              <a:extLst>
                <a:ext uri="{FF2B5EF4-FFF2-40B4-BE49-F238E27FC236}">
                  <a16:creationId xmlns:a16="http://schemas.microsoft.com/office/drawing/2014/main" id="{923A7B94-E7DA-39D9-3BB2-65F6729A745C}"/>
                </a:ext>
              </a:extLst>
            </p:cNvPr>
            <p:cNvSpPr/>
            <p:nvPr/>
          </p:nvSpPr>
          <p:spPr>
            <a:xfrm>
              <a:off x="7748826" y="1417308"/>
              <a:ext cx="1377316" cy="223244"/>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400" b="1">
                  <a:solidFill>
                    <a:srgbClr val="012A39"/>
                  </a:solidFill>
                </a:rPr>
                <a:t>INJURED</a:t>
              </a:r>
            </a:p>
          </p:txBody>
        </p:sp>
        <p:sp>
          <p:nvSpPr>
            <p:cNvPr id="18" name="Rounded Rectangle 17">
              <a:extLst>
                <a:ext uri="{FF2B5EF4-FFF2-40B4-BE49-F238E27FC236}">
                  <a16:creationId xmlns:a16="http://schemas.microsoft.com/office/drawing/2014/main" id="{C6473F3F-929D-EB68-5130-0C55C8DB6BF6}"/>
                </a:ext>
              </a:extLst>
            </p:cNvPr>
            <p:cNvSpPr/>
            <p:nvPr/>
          </p:nvSpPr>
          <p:spPr>
            <a:xfrm>
              <a:off x="10031654" y="1417308"/>
              <a:ext cx="1377316" cy="223244"/>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400" b="1">
                  <a:solidFill>
                    <a:srgbClr val="012A39"/>
                  </a:solidFill>
                </a:rPr>
                <a:t>ILL</a:t>
              </a:r>
            </a:p>
          </p:txBody>
        </p:sp>
      </p:grpSp>
    </p:spTree>
    <p:extLst>
      <p:ext uri="{BB962C8B-B14F-4D97-AF65-F5344CB8AC3E}">
        <p14:creationId xmlns:p14="http://schemas.microsoft.com/office/powerpoint/2010/main" val="1679902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CF18AD5-9E1C-129E-3FAC-F2351872691D}"/>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The Consequences of Chronic Stress</a:t>
            </a:r>
          </a:p>
        </p:txBody>
      </p:sp>
      <p:sp>
        <p:nvSpPr>
          <p:cNvPr id="14" name="Text Placeholder 13">
            <a:extLst>
              <a:ext uri="{FF2B5EF4-FFF2-40B4-BE49-F238E27FC236}">
                <a16:creationId xmlns:a16="http://schemas.microsoft.com/office/drawing/2014/main" id="{7B0BF726-9EA3-E615-DB64-F2A36B7D010E}"/>
              </a:ext>
            </a:extLst>
          </p:cNvPr>
          <p:cNvSpPr>
            <a:spLocks noGrp="1"/>
          </p:cNvSpPr>
          <p:nvPr>
            <p:ph type="body" sz="quarter" idx="19"/>
          </p:nvPr>
        </p:nvSpPr>
        <p:spPr/>
        <p:txBody>
          <a:bodyPr/>
          <a:lstStyle/>
          <a:p>
            <a:r>
              <a:rPr lang="en-US"/>
              <a:t>How does long-term stress affect you in the three domains: Mind, Body, Spirit?</a:t>
            </a:r>
          </a:p>
        </p:txBody>
      </p:sp>
      <p:pic>
        <p:nvPicPr>
          <p:cNvPr id="3" name="Picture 2" descr="Sailor meditating.">
            <a:extLst>
              <a:ext uri="{FF2B5EF4-FFF2-40B4-BE49-F238E27FC236}">
                <a16:creationId xmlns:a16="http://schemas.microsoft.com/office/drawing/2014/main" id="{3F2C1247-0D0D-3B74-A771-4CE649075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2" y="1697164"/>
            <a:ext cx="3200400" cy="4346448"/>
          </a:xfrm>
          <a:prstGeom prst="rect">
            <a:avLst/>
          </a:prstGeom>
        </p:spPr>
      </p:pic>
      <p:pic>
        <p:nvPicPr>
          <p:cNvPr id="4" name="Picture 3" descr="Sailor smiling and flashing a peace sign while jogging.">
            <a:extLst>
              <a:ext uri="{FF2B5EF4-FFF2-40B4-BE49-F238E27FC236}">
                <a16:creationId xmlns:a16="http://schemas.microsoft.com/office/drawing/2014/main" id="{DE575E9A-25AB-875B-2BF7-9C7BBEE5D5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95800" y="1689735"/>
            <a:ext cx="3200400" cy="4346448"/>
          </a:xfrm>
          <a:prstGeom prst="rect">
            <a:avLst/>
          </a:prstGeom>
        </p:spPr>
      </p:pic>
      <p:pic>
        <p:nvPicPr>
          <p:cNvPr id="7" name="Picture 6" descr="Person raising their arms toward the sky.">
            <a:extLst>
              <a:ext uri="{FF2B5EF4-FFF2-40B4-BE49-F238E27FC236}">
                <a16:creationId xmlns:a16="http://schemas.microsoft.com/office/drawing/2014/main" id="{8A6E1617-7A16-0162-9CCC-D80170D42A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60574" y="1697164"/>
            <a:ext cx="3200400" cy="4346448"/>
          </a:xfrm>
          <a:prstGeom prst="rect">
            <a:avLst/>
          </a:prstGeom>
        </p:spPr>
      </p:pic>
      <p:sp>
        <p:nvSpPr>
          <p:cNvPr id="5" name="Footer Placeholder 4">
            <a:extLst>
              <a:ext uri="{FF2B5EF4-FFF2-40B4-BE49-F238E27FC236}">
                <a16:creationId xmlns:a16="http://schemas.microsoft.com/office/drawing/2014/main" id="{1FD39886-FEA9-E6F5-E88C-882EA745A008}"/>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0443C97D-D7CA-FED2-6BAD-939755967558}"/>
              </a:ext>
            </a:extLst>
          </p:cNvPr>
          <p:cNvSpPr>
            <a:spLocks noGrp="1"/>
          </p:cNvSpPr>
          <p:nvPr>
            <p:ph type="sldNum" sz="quarter" idx="12"/>
          </p:nvPr>
        </p:nvSpPr>
        <p:spPr/>
        <p:txBody>
          <a:bodyPr/>
          <a:lstStyle/>
          <a:p>
            <a:fld id="{92230763-09DA-4369-B759-4F3C13DCD774}" type="slidenum">
              <a:rPr lang="en-US" smtClean="0"/>
              <a:t>14</a:t>
            </a:fld>
            <a:endParaRPr lang="en-US"/>
          </a:p>
        </p:txBody>
      </p:sp>
    </p:spTree>
    <p:extLst>
      <p:ext uri="{BB962C8B-B14F-4D97-AF65-F5344CB8AC3E}">
        <p14:creationId xmlns:p14="http://schemas.microsoft.com/office/powerpoint/2010/main" val="424675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C73A-B2C5-A2D5-8A04-DDA78CD044C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3822C5B-B9A2-FC92-2D1C-31A431AD1190}"/>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Recovery and Performance</a:t>
            </a:r>
          </a:p>
        </p:txBody>
      </p:sp>
      <p:sp>
        <p:nvSpPr>
          <p:cNvPr id="9" name="Text Placeholder 8">
            <a:extLst>
              <a:ext uri="{FF2B5EF4-FFF2-40B4-BE49-F238E27FC236}">
                <a16:creationId xmlns:a16="http://schemas.microsoft.com/office/drawing/2014/main" id="{6DC14E87-904D-57B3-B3FE-439250750594}"/>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b="0" i="0">
                <a:latin typeface="+mn-lt"/>
              </a:rPr>
              <a:t>What is the difference between these two individuals?</a:t>
            </a:r>
          </a:p>
        </p:txBody>
      </p:sp>
      <p:grpSp>
        <p:nvGrpSpPr>
          <p:cNvPr id="3" name="Group 2" descr="Graph depicting performance over time with two lines representing two individuals running. Person 1 experiences three stressors, each leading to a brief reaction followed by recovery, maintaining steady readiness. Person 2 also faces three stressors, but each reaction progressively reduces their readiness, eventually declining from &quot;ready&quot; to &quot;injured&quot; and then &quot;ill.&quot;">
            <a:extLst>
              <a:ext uri="{FF2B5EF4-FFF2-40B4-BE49-F238E27FC236}">
                <a16:creationId xmlns:a16="http://schemas.microsoft.com/office/drawing/2014/main" id="{030E936E-675C-AA17-5990-52DE4FB5A327}"/>
              </a:ext>
            </a:extLst>
          </p:cNvPr>
          <p:cNvGrpSpPr/>
          <p:nvPr/>
        </p:nvGrpSpPr>
        <p:grpSpPr>
          <a:xfrm>
            <a:off x="426720" y="1720873"/>
            <a:ext cx="11338560" cy="4326359"/>
            <a:chOff x="426720" y="1720873"/>
            <a:chExt cx="11338560" cy="4326359"/>
          </a:xfrm>
        </p:grpSpPr>
        <p:sp>
          <p:nvSpPr>
            <p:cNvPr id="39" name="Rectangle 38">
              <a:extLst>
                <a:ext uri="{FF2B5EF4-FFF2-40B4-BE49-F238E27FC236}">
                  <a16:creationId xmlns:a16="http://schemas.microsoft.com/office/drawing/2014/main" id="{D31544C7-8385-2D42-7E7B-FBB566D1645B}"/>
                </a:ext>
              </a:extLst>
            </p:cNvPr>
            <p:cNvSpPr/>
            <p:nvPr/>
          </p:nvSpPr>
          <p:spPr>
            <a:xfrm>
              <a:off x="453614" y="1720873"/>
              <a:ext cx="11311666" cy="4326359"/>
            </a:xfrm>
            <a:prstGeom prst="rect">
              <a:avLst/>
            </a:prstGeom>
            <a:solidFill>
              <a:schemeClr val="tx1">
                <a:lumMod val="95000"/>
              </a:schemeClr>
            </a:solidFill>
            <a:ln w="50800">
              <a:solidFill>
                <a:srgbClr val="E8B00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76BA694-2F02-A4D3-129B-246211E12369}"/>
                </a:ext>
              </a:extLst>
            </p:cNvPr>
            <p:cNvSpPr/>
            <p:nvPr/>
          </p:nvSpPr>
          <p:spPr>
            <a:xfrm>
              <a:off x="1909482" y="2693005"/>
              <a:ext cx="8350624" cy="2433917"/>
            </a:xfrm>
            <a:prstGeom prst="rect">
              <a:avLst/>
            </a:prstGeom>
            <a:solidFill>
              <a:srgbClr val="B6BD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73ED80-DA93-924E-0F12-4395E0F2FD28}"/>
                </a:ext>
              </a:extLst>
            </p:cNvPr>
            <p:cNvSpPr/>
            <p:nvPr/>
          </p:nvSpPr>
          <p:spPr>
            <a:xfrm>
              <a:off x="10245768" y="2240775"/>
              <a:ext cx="354431" cy="2890929"/>
            </a:xfrm>
            <a:prstGeom prst="rect">
              <a:avLst/>
            </a:prstGeom>
            <a:gradFill>
              <a:gsLst>
                <a:gs pos="0">
                  <a:srgbClr val="32B107"/>
                </a:gs>
                <a:gs pos="46000">
                  <a:srgbClr val="FEDC03"/>
                </a:gs>
                <a:gs pos="20000">
                  <a:srgbClr val="D9E904"/>
                </a:gs>
                <a:gs pos="33000">
                  <a:srgbClr val="FEF603"/>
                </a:gs>
                <a:gs pos="100000">
                  <a:srgbClr val="FF0000"/>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F5BA799-425B-E85E-CE63-F21ED6DD6F88}"/>
                </a:ext>
              </a:extLst>
            </p:cNvPr>
            <p:cNvCxnSpPr>
              <a:cxnSpLocks/>
            </p:cNvCxnSpPr>
            <p:nvPr/>
          </p:nvCxnSpPr>
          <p:spPr>
            <a:xfrm>
              <a:off x="1908478" y="5131704"/>
              <a:ext cx="869503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F6E32B-7EA5-7FFF-3342-A0060788A627}"/>
                </a:ext>
              </a:extLst>
            </p:cNvPr>
            <p:cNvCxnSpPr>
              <a:cxnSpLocks/>
            </p:cNvCxnSpPr>
            <p:nvPr/>
          </p:nvCxnSpPr>
          <p:spPr>
            <a:xfrm>
              <a:off x="1908478" y="2694268"/>
              <a:ext cx="8691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5D344D2E-1E88-00BA-C35B-102EB1E87AD0}"/>
                </a:ext>
              </a:extLst>
            </p:cNvPr>
            <p:cNvSpPr/>
            <p:nvPr/>
          </p:nvSpPr>
          <p:spPr>
            <a:xfrm>
              <a:off x="1891622" y="2454319"/>
              <a:ext cx="8137365" cy="2412428"/>
            </a:xfrm>
            <a:custGeom>
              <a:avLst/>
              <a:gdLst>
                <a:gd name="csX0" fmla="*/ 7007174 w 8137365"/>
                <a:gd name="csY0" fmla="*/ 1898734 h 2412428"/>
                <a:gd name="csX1" fmla="*/ 6878239 w 8137365"/>
                <a:gd name="csY1" fmla="*/ 2077297 h 2412428"/>
                <a:gd name="csX2" fmla="*/ 6731338 w 8137365"/>
                <a:gd name="csY2" fmla="*/ 2283089 h 2412428"/>
                <a:gd name="csX3" fmla="*/ 6631994 w 8137365"/>
                <a:gd name="csY3" fmla="*/ 2412429 h 2412428"/>
                <a:gd name="csX4" fmla="*/ 6538992 w 8137365"/>
                <a:gd name="csY4" fmla="*/ 2247481 h 2412428"/>
                <a:gd name="csX5" fmla="*/ 6404244 w 8137365"/>
                <a:gd name="csY5" fmla="*/ 2006081 h 2412428"/>
                <a:gd name="csX6" fmla="*/ 6248359 w 8137365"/>
                <a:gd name="csY6" fmla="*/ 1721742 h 2412428"/>
                <a:gd name="csX7" fmla="*/ 6087719 w 8137365"/>
                <a:gd name="csY7" fmla="*/ 1430596 h 2412428"/>
                <a:gd name="csX8" fmla="*/ 5932891 w 8137365"/>
                <a:gd name="csY8" fmla="*/ 1158301 h 2412428"/>
                <a:gd name="csX9" fmla="*/ 4727558 w 8137365"/>
                <a:gd name="csY9" fmla="*/ 1157254 h 2412428"/>
                <a:gd name="csX10" fmla="*/ 4126741 w 8137365"/>
                <a:gd name="csY10" fmla="*/ 1972568 h 2412428"/>
                <a:gd name="csX11" fmla="*/ 3451417 w 8137365"/>
                <a:gd name="csY11" fmla="*/ 793845 h 2412428"/>
                <a:gd name="csX12" fmla="*/ 2201168 w 8137365"/>
                <a:gd name="csY12" fmla="*/ 795416 h 2412428"/>
                <a:gd name="csX13" fmla="*/ 1606693 w 8137365"/>
                <a:gd name="csY13" fmla="*/ 1460967 h 2412428"/>
                <a:gd name="csX14" fmla="*/ 1523202 w 8137365"/>
                <a:gd name="csY14" fmla="*/ 1307016 h 2412428"/>
                <a:gd name="csX15" fmla="*/ 1044979 w 8137365"/>
                <a:gd name="csY15" fmla="*/ 404253 h 2412428"/>
                <a:gd name="csX16" fmla="*/ 913930 w 8137365"/>
                <a:gd name="csY16" fmla="*/ 171755 h 2412428"/>
                <a:gd name="csX17" fmla="*/ 82721 w 8137365"/>
                <a:gd name="csY17" fmla="*/ 169137 h 2412428"/>
                <a:gd name="csX18" fmla="*/ 1872 w 8137365"/>
                <a:gd name="csY18" fmla="*/ 100540 h 2412428"/>
                <a:gd name="csX19" fmla="*/ 58942 w 8137365"/>
                <a:gd name="csY19" fmla="*/ 6284 h 2412428"/>
                <a:gd name="csX20" fmla="*/ 940880 w 8137365"/>
                <a:gd name="csY20" fmla="*/ 0 h 2412428"/>
                <a:gd name="csX21" fmla="*/ 1039695 w 8137365"/>
                <a:gd name="csY21" fmla="*/ 15186 h 2412428"/>
                <a:gd name="csX22" fmla="*/ 1182369 w 8137365"/>
                <a:gd name="csY22" fmla="*/ 286957 h 2412428"/>
                <a:gd name="csX23" fmla="*/ 1633642 w 8137365"/>
                <a:gd name="csY23" fmla="*/ 1142592 h 2412428"/>
                <a:gd name="csX24" fmla="*/ 2097597 w 8137365"/>
                <a:gd name="csY24" fmla="*/ 623137 h 2412428"/>
                <a:gd name="csX25" fmla="*/ 3558687 w 8137365"/>
                <a:gd name="csY25" fmla="*/ 623137 h 2412428"/>
                <a:gd name="csX26" fmla="*/ 4136253 w 8137365"/>
                <a:gd name="csY26" fmla="*/ 1641625 h 2412428"/>
                <a:gd name="csX27" fmla="*/ 4620817 w 8137365"/>
                <a:gd name="csY27" fmla="*/ 982357 h 2412428"/>
                <a:gd name="csX28" fmla="*/ 6048615 w 8137365"/>
                <a:gd name="csY28" fmla="*/ 982357 h 2412428"/>
                <a:gd name="csX29" fmla="*/ 6203972 w 8137365"/>
                <a:gd name="csY29" fmla="*/ 1270361 h 2412428"/>
                <a:gd name="csX30" fmla="*/ 6364612 w 8137365"/>
                <a:gd name="csY30" fmla="*/ 1561507 h 2412428"/>
                <a:gd name="csX31" fmla="*/ 6518912 w 8137365"/>
                <a:gd name="csY31" fmla="*/ 1837467 h 2412428"/>
                <a:gd name="csX32" fmla="*/ 6660001 w 8137365"/>
                <a:gd name="csY32" fmla="*/ 2086198 h 2412428"/>
                <a:gd name="csX33" fmla="*/ 6992379 w 8137365"/>
                <a:gd name="csY33" fmla="*/ 1601304 h 2412428"/>
                <a:gd name="csX34" fmla="*/ 8035486 w 8137365"/>
                <a:gd name="csY34" fmla="*/ 1595020 h 2412428"/>
                <a:gd name="csX35" fmla="*/ 8136414 w 8137365"/>
                <a:gd name="csY35" fmla="*/ 1668330 h 2412428"/>
                <a:gd name="csX36" fmla="*/ 8067190 w 8137365"/>
                <a:gd name="csY36" fmla="*/ 1769394 h 2412428"/>
                <a:gd name="csX37" fmla="*/ 7099120 w 8137365"/>
                <a:gd name="csY37" fmla="*/ 1773059 h 2412428"/>
                <a:gd name="csX38" fmla="*/ 7006646 w 8137365"/>
                <a:gd name="csY38" fmla="*/ 1899258 h 24124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137365" h="2412428">
                  <a:moveTo>
                    <a:pt x="7007174" y="1898734"/>
                  </a:moveTo>
                  <a:cubicBezTo>
                    <a:pt x="6962787" y="1961571"/>
                    <a:pt x="6917343" y="2015507"/>
                    <a:pt x="6878239" y="2077297"/>
                  </a:cubicBezTo>
                  <a:cubicBezTo>
                    <a:pt x="6832795" y="2149560"/>
                    <a:pt x="6782067" y="2213968"/>
                    <a:pt x="6731338" y="2283089"/>
                  </a:cubicBezTo>
                  <a:cubicBezTo>
                    <a:pt x="6698575" y="2327599"/>
                    <a:pt x="6683251" y="2382581"/>
                    <a:pt x="6631994" y="2412429"/>
                  </a:cubicBezTo>
                  <a:cubicBezTo>
                    <a:pt x="6592891" y="2361112"/>
                    <a:pt x="6569640" y="2302464"/>
                    <a:pt x="6538992" y="2247481"/>
                  </a:cubicBezTo>
                  <a:lnTo>
                    <a:pt x="6404244" y="2006081"/>
                  </a:lnTo>
                  <a:lnTo>
                    <a:pt x="6248359" y="1721742"/>
                  </a:lnTo>
                  <a:lnTo>
                    <a:pt x="6087719" y="1430596"/>
                  </a:lnTo>
                  <a:lnTo>
                    <a:pt x="5932891" y="1158301"/>
                  </a:lnTo>
                  <a:lnTo>
                    <a:pt x="4727558" y="1157254"/>
                  </a:lnTo>
                  <a:lnTo>
                    <a:pt x="4126741" y="1972568"/>
                  </a:lnTo>
                  <a:lnTo>
                    <a:pt x="3451417" y="793845"/>
                  </a:lnTo>
                  <a:lnTo>
                    <a:pt x="2201168" y="795416"/>
                  </a:lnTo>
                  <a:lnTo>
                    <a:pt x="1606693" y="1460967"/>
                  </a:lnTo>
                  <a:cubicBezTo>
                    <a:pt x="1570760" y="1403367"/>
                    <a:pt x="1550680" y="1358857"/>
                    <a:pt x="1523202" y="1307016"/>
                  </a:cubicBezTo>
                  <a:lnTo>
                    <a:pt x="1044979" y="404253"/>
                  </a:lnTo>
                  <a:lnTo>
                    <a:pt x="913930" y="171755"/>
                  </a:lnTo>
                  <a:lnTo>
                    <a:pt x="82721" y="169137"/>
                  </a:lnTo>
                  <a:cubicBezTo>
                    <a:pt x="38333" y="169137"/>
                    <a:pt x="11384" y="134577"/>
                    <a:pt x="1872" y="100540"/>
                  </a:cubicBezTo>
                  <a:cubicBezTo>
                    <a:pt x="-6054" y="71216"/>
                    <a:pt x="10855" y="6807"/>
                    <a:pt x="58942" y="6284"/>
                  </a:cubicBezTo>
                  <a:lnTo>
                    <a:pt x="940880" y="0"/>
                  </a:lnTo>
                  <a:cubicBezTo>
                    <a:pt x="976812" y="0"/>
                    <a:pt x="1009046" y="10473"/>
                    <a:pt x="1039695" y="15186"/>
                  </a:cubicBezTo>
                  <a:lnTo>
                    <a:pt x="1182369" y="286957"/>
                  </a:lnTo>
                  <a:lnTo>
                    <a:pt x="1633642" y="1142592"/>
                  </a:lnTo>
                  <a:lnTo>
                    <a:pt x="2097597" y="623137"/>
                  </a:lnTo>
                  <a:lnTo>
                    <a:pt x="3558687" y="623137"/>
                  </a:lnTo>
                  <a:cubicBezTo>
                    <a:pt x="3558687" y="623137"/>
                    <a:pt x="4136253" y="1641625"/>
                    <a:pt x="4136253" y="1641625"/>
                  </a:cubicBezTo>
                  <a:lnTo>
                    <a:pt x="4620817" y="982357"/>
                  </a:lnTo>
                  <a:lnTo>
                    <a:pt x="6048615" y="982357"/>
                  </a:lnTo>
                  <a:cubicBezTo>
                    <a:pt x="6093531" y="1089180"/>
                    <a:pt x="6151658" y="1175058"/>
                    <a:pt x="6203972" y="1270361"/>
                  </a:cubicBezTo>
                  <a:lnTo>
                    <a:pt x="6364612" y="1561507"/>
                  </a:lnTo>
                  <a:cubicBezTo>
                    <a:pt x="6415869" y="1654716"/>
                    <a:pt x="6457615" y="1748972"/>
                    <a:pt x="6518912" y="1837467"/>
                  </a:cubicBezTo>
                  <a:cubicBezTo>
                    <a:pt x="6558543" y="1924916"/>
                    <a:pt x="6600289" y="2009223"/>
                    <a:pt x="6660001" y="2086198"/>
                  </a:cubicBezTo>
                  <a:lnTo>
                    <a:pt x="6992379" y="1601304"/>
                  </a:lnTo>
                  <a:lnTo>
                    <a:pt x="8035486" y="1595020"/>
                  </a:lnTo>
                  <a:cubicBezTo>
                    <a:pt x="8089384" y="1595020"/>
                    <a:pt x="8129545" y="1617537"/>
                    <a:pt x="8136414" y="1668330"/>
                  </a:cubicBezTo>
                  <a:cubicBezTo>
                    <a:pt x="8141698" y="1706556"/>
                    <a:pt x="8125845" y="1769394"/>
                    <a:pt x="8067190" y="1769394"/>
                  </a:cubicBezTo>
                  <a:lnTo>
                    <a:pt x="7099120" y="1773059"/>
                  </a:lnTo>
                  <a:cubicBezTo>
                    <a:pt x="7055789" y="1808144"/>
                    <a:pt x="7038351" y="1854748"/>
                    <a:pt x="7006646" y="1899258"/>
                  </a:cubicBezTo>
                  <a:close/>
                </a:path>
              </a:pathLst>
            </a:custGeom>
            <a:gradFill>
              <a:gsLst>
                <a:gs pos="0">
                  <a:srgbClr val="32B107"/>
                </a:gs>
                <a:gs pos="38000">
                  <a:srgbClr val="FCE104"/>
                </a:gs>
                <a:gs pos="16000">
                  <a:srgbClr val="FEF603"/>
                </a:gs>
                <a:gs pos="89000">
                  <a:srgbClr val="E9210F"/>
                </a:gs>
              </a:gsLst>
              <a:lin ang="5400000" scaled="1"/>
            </a:gradFill>
            <a:ln w="12700" cap="flat">
              <a:solidFill>
                <a:schemeClr val="bg1"/>
              </a:solidFill>
              <a:prstDash val="solid"/>
              <a:miter/>
            </a:ln>
          </p:spPr>
          <p:txBody>
            <a:bodyPr/>
            <a:lstStyle/>
            <a:p>
              <a:endParaRPr lang="en-US"/>
            </a:p>
          </p:txBody>
        </p:sp>
        <p:sp>
          <p:nvSpPr>
            <p:cNvPr id="6" name="Freeform 5">
              <a:extLst>
                <a:ext uri="{FF2B5EF4-FFF2-40B4-BE49-F238E27FC236}">
                  <a16:creationId xmlns:a16="http://schemas.microsoft.com/office/drawing/2014/main" id="{2F6FFB3C-F87F-2324-89D3-DD4609EAA0AD}"/>
                </a:ext>
              </a:extLst>
            </p:cNvPr>
            <p:cNvSpPr/>
            <p:nvPr/>
          </p:nvSpPr>
          <p:spPr>
            <a:xfrm>
              <a:off x="2322487" y="2252838"/>
              <a:ext cx="7700277" cy="968095"/>
            </a:xfrm>
            <a:custGeom>
              <a:avLst/>
              <a:gdLst>
                <a:gd name="csX0" fmla="*/ 1592753 w 7700277"/>
                <a:gd name="csY0" fmla="*/ 501528 h 968095"/>
                <a:gd name="csX1" fmla="*/ 1431584 w 7700277"/>
                <a:gd name="csY1" fmla="*/ 673284 h 968095"/>
                <a:gd name="csX2" fmla="*/ 1280455 w 7700277"/>
                <a:gd name="csY2" fmla="*/ 838232 h 968095"/>
                <a:gd name="csX3" fmla="*/ 1161032 w 7700277"/>
                <a:gd name="csY3" fmla="*/ 963383 h 968095"/>
                <a:gd name="csX4" fmla="*/ 980839 w 7700277"/>
                <a:gd name="csY4" fmla="*/ 653385 h 968095"/>
                <a:gd name="csX5" fmla="*/ 789022 w 7700277"/>
                <a:gd name="csY5" fmla="*/ 330297 h 968095"/>
                <a:gd name="csX6" fmla="*/ 689150 w 7700277"/>
                <a:gd name="csY6" fmla="*/ 172156 h 968095"/>
                <a:gd name="csX7" fmla="*/ 92561 w 7700277"/>
                <a:gd name="csY7" fmla="*/ 173727 h 968095"/>
                <a:gd name="csX8" fmla="*/ 1143 w 7700277"/>
                <a:gd name="csY8" fmla="*/ 104082 h 968095"/>
                <a:gd name="csX9" fmla="*/ 71952 w 7700277"/>
                <a:gd name="csY9" fmla="*/ 4590 h 968095"/>
                <a:gd name="csX10" fmla="*/ 815443 w 7700277"/>
                <a:gd name="csY10" fmla="*/ 3019 h 968095"/>
                <a:gd name="csX11" fmla="*/ 1182169 w 7700277"/>
                <a:gd name="csY11" fmla="*/ 663335 h 968095"/>
                <a:gd name="csX12" fmla="*/ 1787741 w 7700277"/>
                <a:gd name="csY12" fmla="*/ 4066 h 968095"/>
                <a:gd name="csX13" fmla="*/ 3141032 w 7700277"/>
                <a:gd name="csY13" fmla="*/ 3019 h 968095"/>
                <a:gd name="csX14" fmla="*/ 3704331 w 7700277"/>
                <a:gd name="csY14" fmla="*/ 664905 h 968095"/>
                <a:gd name="csX15" fmla="*/ 4319944 w 7700277"/>
                <a:gd name="csY15" fmla="*/ 4066 h 968095"/>
                <a:gd name="csX16" fmla="*/ 5613523 w 7700277"/>
                <a:gd name="csY16" fmla="*/ 3019 h 968095"/>
                <a:gd name="csX17" fmla="*/ 6187919 w 7700277"/>
                <a:gd name="csY17" fmla="*/ 667000 h 968095"/>
                <a:gd name="csX18" fmla="*/ 6805645 w 7700277"/>
                <a:gd name="csY18" fmla="*/ 3019 h 968095"/>
                <a:gd name="csX19" fmla="*/ 7301306 w 7700277"/>
                <a:gd name="csY19" fmla="*/ 5114 h 968095"/>
                <a:gd name="csX20" fmla="*/ 7640553 w 7700277"/>
                <a:gd name="csY20" fmla="*/ 7732 h 968095"/>
                <a:gd name="csX21" fmla="*/ 7700265 w 7700277"/>
                <a:gd name="csY21" fmla="*/ 94657 h 968095"/>
                <a:gd name="csX22" fmla="*/ 7627342 w 7700277"/>
                <a:gd name="csY22" fmla="*/ 179487 h 968095"/>
                <a:gd name="csX23" fmla="*/ 6918199 w 7700277"/>
                <a:gd name="csY23" fmla="*/ 181582 h 968095"/>
                <a:gd name="csX24" fmla="*/ 6728495 w 7700277"/>
                <a:gd name="csY24" fmla="*/ 375330 h 968095"/>
                <a:gd name="csX25" fmla="*/ 6178935 w 7700277"/>
                <a:gd name="csY25" fmla="*/ 968095 h 968095"/>
                <a:gd name="csX26" fmla="*/ 5675348 w 7700277"/>
                <a:gd name="csY26" fmla="*/ 381090 h 968095"/>
                <a:gd name="csX27" fmla="*/ 5498327 w 7700277"/>
                <a:gd name="csY27" fmla="*/ 182105 h 968095"/>
                <a:gd name="csX28" fmla="*/ 4423515 w 7700277"/>
                <a:gd name="csY28" fmla="*/ 181058 h 968095"/>
                <a:gd name="csX29" fmla="*/ 4110160 w 7700277"/>
                <a:gd name="csY29" fmla="*/ 517238 h 968095"/>
                <a:gd name="csX30" fmla="*/ 3952161 w 7700277"/>
                <a:gd name="csY30" fmla="*/ 685851 h 968095"/>
                <a:gd name="csX31" fmla="*/ 3813715 w 7700277"/>
                <a:gd name="csY31" fmla="*/ 838232 h 968095"/>
                <a:gd name="csX32" fmla="*/ 3695876 w 7700277"/>
                <a:gd name="csY32" fmla="*/ 965477 h 968095"/>
                <a:gd name="csX33" fmla="*/ 3250416 w 7700277"/>
                <a:gd name="csY33" fmla="*/ 448117 h 968095"/>
                <a:gd name="csX34" fmla="*/ 3161112 w 7700277"/>
                <a:gd name="csY34" fmla="*/ 348624 h 968095"/>
                <a:gd name="csX35" fmla="*/ 3007341 w 7700277"/>
                <a:gd name="csY35" fmla="*/ 181058 h 968095"/>
                <a:gd name="csX36" fmla="*/ 1891312 w 7700277"/>
                <a:gd name="csY36" fmla="*/ 181058 h 968095"/>
                <a:gd name="csX37" fmla="*/ 1592225 w 7700277"/>
                <a:gd name="csY37" fmla="*/ 501005 h 9680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7700277" h="968095">
                  <a:moveTo>
                    <a:pt x="1592753" y="501528"/>
                  </a:moveTo>
                  <a:lnTo>
                    <a:pt x="1431584" y="673284"/>
                  </a:lnTo>
                  <a:cubicBezTo>
                    <a:pt x="1380327" y="727743"/>
                    <a:pt x="1337525" y="787962"/>
                    <a:pt x="1280455" y="838232"/>
                  </a:cubicBezTo>
                  <a:cubicBezTo>
                    <a:pt x="1237653" y="875934"/>
                    <a:pt x="1218630" y="929346"/>
                    <a:pt x="1161032" y="963383"/>
                  </a:cubicBezTo>
                  <a:cubicBezTo>
                    <a:pt x="1094979" y="862843"/>
                    <a:pt x="1042665" y="757590"/>
                    <a:pt x="980839" y="653385"/>
                  </a:cubicBezTo>
                  <a:lnTo>
                    <a:pt x="789022" y="330297"/>
                  </a:lnTo>
                  <a:cubicBezTo>
                    <a:pt x="757317" y="276885"/>
                    <a:pt x="743578" y="211430"/>
                    <a:pt x="689150" y="172156"/>
                  </a:cubicBezTo>
                  <a:lnTo>
                    <a:pt x="92561" y="173727"/>
                  </a:lnTo>
                  <a:cubicBezTo>
                    <a:pt x="43417" y="173727"/>
                    <a:pt x="8541" y="147021"/>
                    <a:pt x="1143" y="104082"/>
                  </a:cubicBezTo>
                  <a:cubicBezTo>
                    <a:pt x="-6254" y="61144"/>
                    <a:pt x="22809" y="23441"/>
                    <a:pt x="71952" y="4590"/>
                  </a:cubicBezTo>
                  <a:lnTo>
                    <a:pt x="815443" y="3019"/>
                  </a:lnTo>
                  <a:lnTo>
                    <a:pt x="1182169" y="663335"/>
                  </a:lnTo>
                  <a:lnTo>
                    <a:pt x="1787741" y="4066"/>
                  </a:lnTo>
                  <a:lnTo>
                    <a:pt x="3141032" y="3019"/>
                  </a:lnTo>
                  <a:lnTo>
                    <a:pt x="3704331" y="664905"/>
                  </a:lnTo>
                  <a:lnTo>
                    <a:pt x="4319944" y="4066"/>
                  </a:lnTo>
                  <a:lnTo>
                    <a:pt x="5613523" y="3019"/>
                  </a:lnTo>
                  <a:lnTo>
                    <a:pt x="6187919" y="667000"/>
                  </a:lnTo>
                  <a:lnTo>
                    <a:pt x="6805645" y="3019"/>
                  </a:lnTo>
                  <a:lnTo>
                    <a:pt x="7301306" y="5114"/>
                  </a:lnTo>
                  <a:cubicBezTo>
                    <a:pt x="7415445" y="5114"/>
                    <a:pt x="7527471" y="-7977"/>
                    <a:pt x="7640553" y="7732"/>
                  </a:cubicBezTo>
                  <a:cubicBezTo>
                    <a:pt x="7685469" y="14016"/>
                    <a:pt x="7700793" y="58525"/>
                    <a:pt x="7700265" y="94657"/>
                  </a:cubicBezTo>
                  <a:cubicBezTo>
                    <a:pt x="7699736" y="130788"/>
                    <a:pt x="7676485" y="179487"/>
                    <a:pt x="7627342" y="179487"/>
                  </a:cubicBezTo>
                  <a:lnTo>
                    <a:pt x="6918199" y="181582"/>
                  </a:lnTo>
                  <a:cubicBezTo>
                    <a:pt x="6844219" y="238135"/>
                    <a:pt x="6791377" y="307256"/>
                    <a:pt x="6728495" y="375330"/>
                  </a:cubicBezTo>
                  <a:lnTo>
                    <a:pt x="6178935" y="968095"/>
                  </a:lnTo>
                  <a:lnTo>
                    <a:pt x="5675348" y="381090"/>
                  </a:lnTo>
                  <a:cubicBezTo>
                    <a:pt x="5616693" y="313017"/>
                    <a:pt x="5570192" y="246514"/>
                    <a:pt x="5498327" y="182105"/>
                  </a:cubicBezTo>
                  <a:lnTo>
                    <a:pt x="4423515" y="181058"/>
                  </a:lnTo>
                  <a:lnTo>
                    <a:pt x="4110160" y="517238"/>
                  </a:lnTo>
                  <a:lnTo>
                    <a:pt x="3952161" y="685851"/>
                  </a:lnTo>
                  <a:cubicBezTo>
                    <a:pt x="3905132" y="736121"/>
                    <a:pt x="3867614" y="793198"/>
                    <a:pt x="3813715" y="838232"/>
                  </a:cubicBezTo>
                  <a:cubicBezTo>
                    <a:pt x="3770384" y="874887"/>
                    <a:pt x="3748718" y="926728"/>
                    <a:pt x="3695876" y="965477"/>
                  </a:cubicBezTo>
                  <a:lnTo>
                    <a:pt x="3250416" y="448117"/>
                  </a:lnTo>
                  <a:lnTo>
                    <a:pt x="3161112" y="348624"/>
                  </a:lnTo>
                  <a:cubicBezTo>
                    <a:pt x="3109855" y="291547"/>
                    <a:pt x="3072866" y="226615"/>
                    <a:pt x="3007341" y="181058"/>
                  </a:cubicBezTo>
                  <a:lnTo>
                    <a:pt x="1891312" y="181058"/>
                  </a:lnTo>
                  <a:cubicBezTo>
                    <a:pt x="1891312" y="181058"/>
                    <a:pt x="1592225" y="501005"/>
                    <a:pt x="1592225" y="501005"/>
                  </a:cubicBezTo>
                  <a:close/>
                </a:path>
              </a:pathLst>
            </a:custGeom>
            <a:gradFill>
              <a:gsLst>
                <a:gs pos="0">
                  <a:srgbClr val="32B107"/>
                </a:gs>
                <a:gs pos="65000">
                  <a:srgbClr val="FEF603"/>
                </a:gs>
              </a:gsLst>
              <a:lin ang="5400000" scaled="1"/>
            </a:gradFill>
            <a:ln w="12700" cap="flat">
              <a:solidFill>
                <a:schemeClr val="bg1"/>
              </a:solidFill>
              <a:prstDash val="solid"/>
              <a:miter/>
            </a:ln>
          </p:spPr>
          <p:txBody>
            <a:bodyPr/>
            <a:lstStyle/>
            <a:p>
              <a:endParaRPr lang="en-US"/>
            </a:p>
          </p:txBody>
        </p:sp>
        <p:sp>
          <p:nvSpPr>
            <p:cNvPr id="7" name="TextBox 6">
              <a:extLst>
                <a:ext uri="{FF2B5EF4-FFF2-40B4-BE49-F238E27FC236}">
                  <a16:creationId xmlns:a16="http://schemas.microsoft.com/office/drawing/2014/main" id="{BE121325-6334-C4A5-7DA6-A11FAE3D4F6B}"/>
                </a:ext>
              </a:extLst>
            </p:cNvPr>
            <p:cNvSpPr txBox="1"/>
            <p:nvPr/>
          </p:nvSpPr>
          <p:spPr>
            <a:xfrm>
              <a:off x="542398" y="2149735"/>
              <a:ext cx="1391414" cy="553998"/>
            </a:xfrm>
            <a:prstGeom prst="rect">
              <a:avLst/>
            </a:prstGeom>
            <a:noFill/>
          </p:spPr>
          <p:txBody>
            <a:bodyPr wrap="square" rtlCol="0">
              <a:spAutoFit/>
            </a:bodyPr>
            <a:lstStyle/>
            <a:p>
              <a:r>
                <a:rPr lang="en-US" sz="1500" b="1">
                  <a:solidFill>
                    <a:srgbClr val="012A39"/>
                  </a:solidFill>
                  <a:latin typeface="Segoe UI Semibold" panose="020B0702040204020203" pitchFamily="34" charset="0"/>
                  <a:cs typeface="Segoe UI Semibold" panose="020B0702040204020203" pitchFamily="34" charset="0"/>
                </a:rPr>
                <a:t>Baseline</a:t>
              </a:r>
            </a:p>
            <a:p>
              <a:r>
                <a:rPr lang="en-US" sz="1500" b="1">
                  <a:solidFill>
                    <a:srgbClr val="012A39"/>
                  </a:solidFill>
                  <a:latin typeface="Segoe UI Semibold" panose="020B0702040204020203" pitchFamily="34" charset="0"/>
                  <a:cs typeface="Segoe UI Semibold" panose="020B0702040204020203" pitchFamily="34" charset="0"/>
                </a:rPr>
                <a:t>Performance</a:t>
              </a:r>
            </a:p>
          </p:txBody>
        </p:sp>
        <p:sp>
          <p:nvSpPr>
            <p:cNvPr id="10" name="TextBox 9">
              <a:extLst>
                <a:ext uri="{FF2B5EF4-FFF2-40B4-BE49-F238E27FC236}">
                  <a16:creationId xmlns:a16="http://schemas.microsoft.com/office/drawing/2014/main" id="{1B09F032-9210-2C04-DA31-7E6BD92E4FB0}"/>
                </a:ext>
              </a:extLst>
            </p:cNvPr>
            <p:cNvSpPr txBox="1"/>
            <p:nvPr/>
          </p:nvSpPr>
          <p:spPr>
            <a:xfrm rot="16200000">
              <a:off x="526077" y="3730660"/>
              <a:ext cx="2423182" cy="369332"/>
            </a:xfrm>
            <a:prstGeom prst="rect">
              <a:avLst/>
            </a:prstGeom>
            <a:noFill/>
          </p:spPr>
          <p:txBody>
            <a:bodyPr wrap="square" rtlCol="0">
              <a:spAutoFit/>
            </a:bodyPr>
            <a:lstStyle/>
            <a:p>
              <a:pPr algn="ctr"/>
              <a:r>
                <a:rPr lang="en-US" b="1" spc="20">
                  <a:solidFill>
                    <a:srgbClr val="012A39"/>
                  </a:solidFill>
                  <a:latin typeface="Segoe UI" panose="020B0502040204020203" pitchFamily="34" charset="0"/>
                  <a:cs typeface="Segoe UI" panose="020B0502040204020203" pitchFamily="34" charset="0"/>
                </a:rPr>
                <a:t>PERFORMANCE</a:t>
              </a:r>
            </a:p>
          </p:txBody>
        </p:sp>
        <p:sp>
          <p:nvSpPr>
            <p:cNvPr id="11" name="TextBox 10">
              <a:extLst>
                <a:ext uri="{FF2B5EF4-FFF2-40B4-BE49-F238E27FC236}">
                  <a16:creationId xmlns:a16="http://schemas.microsoft.com/office/drawing/2014/main" id="{05B668DC-3E29-E638-D2B3-D0E9ECE43EE6}"/>
                </a:ext>
              </a:extLst>
            </p:cNvPr>
            <p:cNvSpPr txBox="1"/>
            <p:nvPr/>
          </p:nvSpPr>
          <p:spPr>
            <a:xfrm rot="18704130">
              <a:off x="3331766" y="2568308"/>
              <a:ext cx="959839" cy="276999"/>
            </a:xfrm>
            <a:prstGeom prst="rect">
              <a:avLst/>
            </a:prstGeom>
            <a:noFill/>
          </p:spPr>
          <p:txBody>
            <a:bodyPr wrap="square" rtlCol="0">
              <a:spAutoFit/>
            </a:bodyPr>
            <a:lstStyle/>
            <a:p>
              <a:r>
                <a:rPr lang="en-US" sz="1200" b="1" spc="50">
                  <a:solidFill>
                    <a:srgbClr val="012A39"/>
                  </a:solidFill>
                  <a:latin typeface="Segoe UI" panose="020B0502040204020203" pitchFamily="34" charset="0"/>
                  <a:cs typeface="Segoe UI" panose="020B0502040204020203" pitchFamily="34" charset="0"/>
                </a:rPr>
                <a:t>Recovery</a:t>
              </a:r>
            </a:p>
          </p:txBody>
        </p:sp>
        <p:sp>
          <p:nvSpPr>
            <p:cNvPr id="12" name="TextBox 11">
              <a:extLst>
                <a:ext uri="{FF2B5EF4-FFF2-40B4-BE49-F238E27FC236}">
                  <a16:creationId xmlns:a16="http://schemas.microsoft.com/office/drawing/2014/main" id="{AC4735AD-A9E2-BF08-1027-469E1DF883A4}"/>
                </a:ext>
              </a:extLst>
            </p:cNvPr>
            <p:cNvSpPr txBox="1"/>
            <p:nvPr/>
          </p:nvSpPr>
          <p:spPr>
            <a:xfrm rot="18679475">
              <a:off x="5867703" y="2562447"/>
              <a:ext cx="959839" cy="276999"/>
            </a:xfrm>
            <a:prstGeom prst="rect">
              <a:avLst/>
            </a:prstGeom>
            <a:noFill/>
          </p:spPr>
          <p:txBody>
            <a:bodyPr wrap="square" rtlCol="0">
              <a:spAutoFit/>
            </a:bodyPr>
            <a:lstStyle/>
            <a:p>
              <a:r>
                <a:rPr lang="en-US" sz="1200" b="1" spc="50">
                  <a:solidFill>
                    <a:srgbClr val="012A39"/>
                  </a:solidFill>
                  <a:latin typeface="Segoe UI" panose="020B0502040204020203" pitchFamily="34" charset="0"/>
                  <a:cs typeface="Segoe UI" panose="020B0502040204020203" pitchFamily="34" charset="0"/>
                </a:rPr>
                <a:t>Recovery</a:t>
              </a:r>
            </a:p>
          </p:txBody>
        </p:sp>
        <p:sp>
          <p:nvSpPr>
            <p:cNvPr id="13" name="TextBox 12">
              <a:extLst>
                <a:ext uri="{FF2B5EF4-FFF2-40B4-BE49-F238E27FC236}">
                  <a16:creationId xmlns:a16="http://schemas.microsoft.com/office/drawing/2014/main" id="{492566B6-6088-D210-265E-42C17975F217}"/>
                </a:ext>
              </a:extLst>
            </p:cNvPr>
            <p:cNvSpPr txBox="1"/>
            <p:nvPr/>
          </p:nvSpPr>
          <p:spPr>
            <a:xfrm rot="18726483">
              <a:off x="8352518" y="2568308"/>
              <a:ext cx="959839" cy="276999"/>
            </a:xfrm>
            <a:prstGeom prst="rect">
              <a:avLst/>
            </a:prstGeom>
            <a:noFill/>
          </p:spPr>
          <p:txBody>
            <a:bodyPr wrap="square" rtlCol="0">
              <a:spAutoFit/>
            </a:bodyPr>
            <a:lstStyle/>
            <a:p>
              <a:r>
                <a:rPr lang="en-US" sz="1200" b="1" spc="50">
                  <a:solidFill>
                    <a:srgbClr val="012A39"/>
                  </a:solidFill>
                  <a:latin typeface="Segoe UI" panose="020B0502040204020203" pitchFamily="34" charset="0"/>
                  <a:cs typeface="Segoe UI" panose="020B0502040204020203" pitchFamily="34" charset="0"/>
                </a:rPr>
                <a:t>Recovery</a:t>
              </a:r>
            </a:p>
          </p:txBody>
        </p:sp>
        <p:sp>
          <p:nvSpPr>
            <p:cNvPr id="14" name="TextBox 13">
              <a:extLst>
                <a:ext uri="{FF2B5EF4-FFF2-40B4-BE49-F238E27FC236}">
                  <a16:creationId xmlns:a16="http://schemas.microsoft.com/office/drawing/2014/main" id="{565726AD-7AB3-EFE2-1E81-1BD8F57EBDAC}"/>
                </a:ext>
              </a:extLst>
            </p:cNvPr>
            <p:cNvSpPr txBox="1"/>
            <p:nvPr/>
          </p:nvSpPr>
          <p:spPr>
            <a:xfrm>
              <a:off x="10617783" y="2163477"/>
              <a:ext cx="994521" cy="323165"/>
            </a:xfrm>
            <a:prstGeom prst="rect">
              <a:avLst/>
            </a:prstGeom>
            <a:noFill/>
          </p:spPr>
          <p:txBody>
            <a:bodyPr wrap="square" rtlCol="0">
              <a:spAutoFit/>
            </a:bodyPr>
            <a:lstStyle/>
            <a:p>
              <a:r>
                <a:rPr lang="en-US" sz="1500" b="1">
                  <a:solidFill>
                    <a:srgbClr val="012A39"/>
                  </a:solidFill>
                  <a:latin typeface="Segoe UI Semibold" panose="020B0702040204020203" pitchFamily="34" charset="0"/>
                  <a:cs typeface="Segoe UI Semibold" panose="020B0702040204020203" pitchFamily="34" charset="0"/>
                </a:rPr>
                <a:t>Ready</a:t>
              </a:r>
            </a:p>
          </p:txBody>
        </p:sp>
        <p:sp>
          <p:nvSpPr>
            <p:cNvPr id="15" name="TextBox 14">
              <a:extLst>
                <a:ext uri="{FF2B5EF4-FFF2-40B4-BE49-F238E27FC236}">
                  <a16:creationId xmlns:a16="http://schemas.microsoft.com/office/drawing/2014/main" id="{DC76A056-A78B-612C-198D-7A1C1B51B091}"/>
                </a:ext>
              </a:extLst>
            </p:cNvPr>
            <p:cNvSpPr txBox="1"/>
            <p:nvPr/>
          </p:nvSpPr>
          <p:spPr>
            <a:xfrm>
              <a:off x="10617783" y="3058798"/>
              <a:ext cx="1071009" cy="323165"/>
            </a:xfrm>
            <a:prstGeom prst="rect">
              <a:avLst/>
            </a:prstGeom>
            <a:noFill/>
          </p:spPr>
          <p:txBody>
            <a:bodyPr wrap="square" rtlCol="0">
              <a:spAutoFit/>
            </a:bodyPr>
            <a:lstStyle/>
            <a:p>
              <a:r>
                <a:rPr lang="en-US" sz="1500" b="1">
                  <a:solidFill>
                    <a:srgbClr val="012A39"/>
                  </a:solidFill>
                  <a:latin typeface="Segoe UI Semibold" panose="020B0702040204020203" pitchFamily="34" charset="0"/>
                  <a:cs typeface="Segoe UI Semibold" panose="020B0702040204020203" pitchFamily="34" charset="0"/>
                </a:rPr>
                <a:t>Reacting</a:t>
              </a:r>
            </a:p>
          </p:txBody>
        </p:sp>
        <p:sp>
          <p:nvSpPr>
            <p:cNvPr id="16" name="TextBox 15">
              <a:extLst>
                <a:ext uri="{FF2B5EF4-FFF2-40B4-BE49-F238E27FC236}">
                  <a16:creationId xmlns:a16="http://schemas.microsoft.com/office/drawing/2014/main" id="{7E0BB567-8B01-9378-A997-2BA2D481DF13}"/>
                </a:ext>
              </a:extLst>
            </p:cNvPr>
            <p:cNvSpPr txBox="1"/>
            <p:nvPr/>
          </p:nvSpPr>
          <p:spPr>
            <a:xfrm>
              <a:off x="10617783" y="3954119"/>
              <a:ext cx="1071009" cy="323165"/>
            </a:xfrm>
            <a:prstGeom prst="rect">
              <a:avLst/>
            </a:prstGeom>
            <a:noFill/>
          </p:spPr>
          <p:txBody>
            <a:bodyPr wrap="square" rtlCol="0">
              <a:spAutoFit/>
            </a:bodyPr>
            <a:lstStyle/>
            <a:p>
              <a:r>
                <a:rPr lang="en-US" sz="1500" b="1">
                  <a:solidFill>
                    <a:srgbClr val="012A39"/>
                  </a:solidFill>
                  <a:latin typeface="Segoe UI Semibold" panose="020B0702040204020203" pitchFamily="34" charset="0"/>
                  <a:cs typeface="Segoe UI Semibold" panose="020B0702040204020203" pitchFamily="34" charset="0"/>
                </a:rPr>
                <a:t>Injured</a:t>
              </a:r>
            </a:p>
          </p:txBody>
        </p:sp>
        <p:sp>
          <p:nvSpPr>
            <p:cNvPr id="17" name="TextBox 16">
              <a:extLst>
                <a:ext uri="{FF2B5EF4-FFF2-40B4-BE49-F238E27FC236}">
                  <a16:creationId xmlns:a16="http://schemas.microsoft.com/office/drawing/2014/main" id="{2598CE8B-6C30-72BD-2F89-8DC7B78773D1}"/>
                </a:ext>
              </a:extLst>
            </p:cNvPr>
            <p:cNvSpPr txBox="1"/>
            <p:nvPr/>
          </p:nvSpPr>
          <p:spPr>
            <a:xfrm>
              <a:off x="10617783" y="4849440"/>
              <a:ext cx="1071009" cy="323165"/>
            </a:xfrm>
            <a:prstGeom prst="rect">
              <a:avLst/>
            </a:prstGeom>
            <a:noFill/>
          </p:spPr>
          <p:txBody>
            <a:bodyPr wrap="square" rtlCol="0">
              <a:spAutoFit/>
            </a:bodyPr>
            <a:lstStyle/>
            <a:p>
              <a:r>
                <a:rPr lang="en-US" sz="1500" b="1">
                  <a:solidFill>
                    <a:srgbClr val="012A39"/>
                  </a:solidFill>
                  <a:latin typeface="Segoe UI Semibold" panose="020B0702040204020203" pitchFamily="34" charset="0"/>
                  <a:cs typeface="Segoe UI Semibold" panose="020B0702040204020203" pitchFamily="34" charset="0"/>
                </a:rPr>
                <a:t>Ill</a:t>
              </a:r>
            </a:p>
          </p:txBody>
        </p:sp>
        <p:sp>
          <p:nvSpPr>
            <p:cNvPr id="18" name="TextBox 17">
              <a:extLst>
                <a:ext uri="{FF2B5EF4-FFF2-40B4-BE49-F238E27FC236}">
                  <a16:creationId xmlns:a16="http://schemas.microsoft.com/office/drawing/2014/main" id="{1B2C2C7C-501A-9CB8-0178-B2252E0F21AE}"/>
                </a:ext>
              </a:extLst>
            </p:cNvPr>
            <p:cNvSpPr txBox="1"/>
            <p:nvPr/>
          </p:nvSpPr>
          <p:spPr>
            <a:xfrm>
              <a:off x="426720" y="5575270"/>
              <a:ext cx="11338560" cy="369332"/>
            </a:xfrm>
            <a:prstGeom prst="rect">
              <a:avLst/>
            </a:prstGeom>
            <a:noFill/>
          </p:spPr>
          <p:txBody>
            <a:bodyPr wrap="square" rtlCol="0">
              <a:spAutoFit/>
            </a:bodyPr>
            <a:lstStyle/>
            <a:p>
              <a:pPr algn="ctr"/>
              <a:r>
                <a:rPr lang="en-US" b="1">
                  <a:solidFill>
                    <a:srgbClr val="012A39"/>
                  </a:solidFill>
                </a:rPr>
                <a:t>TIME</a:t>
              </a:r>
            </a:p>
          </p:txBody>
        </p:sp>
        <p:sp>
          <p:nvSpPr>
            <p:cNvPr id="19" name="TextBox 18">
              <a:extLst>
                <a:ext uri="{FF2B5EF4-FFF2-40B4-BE49-F238E27FC236}">
                  <a16:creationId xmlns:a16="http://schemas.microsoft.com/office/drawing/2014/main" id="{4F65ED0B-E91A-8744-D1E9-0152F17EFE1A}"/>
                </a:ext>
              </a:extLst>
            </p:cNvPr>
            <p:cNvSpPr txBox="1"/>
            <p:nvPr/>
          </p:nvSpPr>
          <p:spPr>
            <a:xfrm>
              <a:off x="2551463" y="5213287"/>
              <a:ext cx="1037122" cy="323165"/>
            </a:xfrm>
            <a:prstGeom prst="rect">
              <a:avLst/>
            </a:prstGeom>
            <a:noFill/>
          </p:spPr>
          <p:txBody>
            <a:bodyPr wrap="square" rtlCol="0">
              <a:spAutoFit/>
            </a:bodyPr>
            <a:lstStyle/>
            <a:p>
              <a:pPr algn="ctr"/>
              <a:r>
                <a:rPr lang="en-US" sz="1500" b="1">
                  <a:solidFill>
                    <a:srgbClr val="012A39"/>
                  </a:solidFill>
                  <a:latin typeface="Segoe UI Semibold" panose="020B0702040204020203" pitchFamily="34" charset="0"/>
                  <a:cs typeface="Segoe UI Semibold" panose="020B0702040204020203" pitchFamily="34" charset="0"/>
                </a:rPr>
                <a:t>Stressor</a:t>
              </a:r>
            </a:p>
          </p:txBody>
        </p:sp>
        <p:sp>
          <p:nvSpPr>
            <p:cNvPr id="20" name="TextBox 19">
              <a:extLst>
                <a:ext uri="{FF2B5EF4-FFF2-40B4-BE49-F238E27FC236}">
                  <a16:creationId xmlns:a16="http://schemas.microsoft.com/office/drawing/2014/main" id="{5D338F51-CF1A-4489-8B8C-596CE61134DF}"/>
                </a:ext>
              </a:extLst>
            </p:cNvPr>
            <p:cNvSpPr txBox="1"/>
            <p:nvPr/>
          </p:nvSpPr>
          <p:spPr>
            <a:xfrm>
              <a:off x="4940591" y="5213287"/>
              <a:ext cx="1037122" cy="323165"/>
            </a:xfrm>
            <a:prstGeom prst="rect">
              <a:avLst/>
            </a:prstGeom>
            <a:noFill/>
          </p:spPr>
          <p:txBody>
            <a:bodyPr wrap="square" rtlCol="0">
              <a:spAutoFit/>
            </a:bodyPr>
            <a:lstStyle/>
            <a:p>
              <a:pPr algn="ctr"/>
              <a:r>
                <a:rPr lang="en-US" sz="1500" b="1">
                  <a:solidFill>
                    <a:srgbClr val="012A39"/>
                  </a:solidFill>
                  <a:latin typeface="Segoe UI Semibold" panose="020B0702040204020203" pitchFamily="34" charset="0"/>
                  <a:cs typeface="Segoe UI Semibold" panose="020B0702040204020203" pitchFamily="34" charset="0"/>
                </a:rPr>
                <a:t>Stressor</a:t>
              </a:r>
            </a:p>
          </p:txBody>
        </p:sp>
        <p:sp>
          <p:nvSpPr>
            <p:cNvPr id="21" name="TextBox 20">
              <a:extLst>
                <a:ext uri="{FF2B5EF4-FFF2-40B4-BE49-F238E27FC236}">
                  <a16:creationId xmlns:a16="http://schemas.microsoft.com/office/drawing/2014/main" id="{BAEB5B1A-2380-3551-4C90-D2C35CA31677}"/>
                </a:ext>
              </a:extLst>
            </p:cNvPr>
            <p:cNvSpPr txBox="1"/>
            <p:nvPr/>
          </p:nvSpPr>
          <p:spPr>
            <a:xfrm>
              <a:off x="7329719" y="5213287"/>
              <a:ext cx="1037122" cy="323165"/>
            </a:xfrm>
            <a:prstGeom prst="rect">
              <a:avLst/>
            </a:prstGeom>
            <a:noFill/>
          </p:spPr>
          <p:txBody>
            <a:bodyPr wrap="square" rtlCol="0">
              <a:spAutoFit/>
            </a:bodyPr>
            <a:lstStyle/>
            <a:p>
              <a:pPr algn="ctr"/>
              <a:r>
                <a:rPr lang="en-US" sz="1500" b="1">
                  <a:solidFill>
                    <a:srgbClr val="012A39"/>
                  </a:solidFill>
                  <a:latin typeface="Segoe UI Semibold" panose="020B0702040204020203" pitchFamily="34" charset="0"/>
                  <a:cs typeface="Segoe UI Semibold" panose="020B0702040204020203" pitchFamily="34" charset="0"/>
                </a:rPr>
                <a:t>Stressor</a:t>
              </a:r>
            </a:p>
          </p:txBody>
        </p:sp>
        <p:cxnSp>
          <p:nvCxnSpPr>
            <p:cNvPr id="28" name="Straight Arrow Connector 27">
              <a:extLst>
                <a:ext uri="{FF2B5EF4-FFF2-40B4-BE49-F238E27FC236}">
                  <a16:creationId xmlns:a16="http://schemas.microsoft.com/office/drawing/2014/main" id="{2C17025C-212A-D039-5CA5-0EB5E2B5F00A}"/>
                </a:ext>
              </a:extLst>
            </p:cNvPr>
            <p:cNvCxnSpPr>
              <a:cxnSpLocks/>
            </p:cNvCxnSpPr>
            <p:nvPr/>
          </p:nvCxnSpPr>
          <p:spPr>
            <a:xfrm>
              <a:off x="3069952" y="3971308"/>
              <a:ext cx="0" cy="1292455"/>
            </a:xfrm>
            <a:prstGeom prst="straightConnector1">
              <a:avLst/>
            </a:prstGeom>
            <a:ln w="76200">
              <a:gradFill>
                <a:gsLst>
                  <a:gs pos="0">
                    <a:schemeClr val="bg1">
                      <a:lumMod val="75000"/>
                      <a:lumOff val="25000"/>
                    </a:schemeClr>
                  </a:gs>
                  <a:gs pos="100000">
                    <a:srgbClr val="C00000"/>
                  </a:gs>
                </a:gsLst>
                <a:lin ang="5400000" scaled="1"/>
              </a:gradFill>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28CA6C4-6B6B-6B9C-74FE-4AD4FD5252B7}"/>
                </a:ext>
              </a:extLst>
            </p:cNvPr>
            <p:cNvCxnSpPr>
              <a:cxnSpLocks/>
            </p:cNvCxnSpPr>
            <p:nvPr/>
          </p:nvCxnSpPr>
          <p:spPr>
            <a:xfrm>
              <a:off x="5440095" y="3979259"/>
              <a:ext cx="0" cy="1292455"/>
            </a:xfrm>
            <a:prstGeom prst="straightConnector1">
              <a:avLst/>
            </a:prstGeom>
            <a:ln w="76200">
              <a:gradFill>
                <a:gsLst>
                  <a:gs pos="0">
                    <a:schemeClr val="bg1">
                      <a:lumMod val="75000"/>
                      <a:lumOff val="25000"/>
                    </a:schemeClr>
                  </a:gs>
                  <a:gs pos="100000">
                    <a:srgbClr val="C00000"/>
                  </a:gs>
                </a:gsLst>
                <a:lin ang="5400000" scaled="1"/>
              </a:gradFill>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4B6748-DCB7-C032-4362-FEFE8A883BBB}"/>
                </a:ext>
              </a:extLst>
            </p:cNvPr>
            <p:cNvCxnSpPr>
              <a:cxnSpLocks/>
            </p:cNvCxnSpPr>
            <p:nvPr/>
          </p:nvCxnSpPr>
          <p:spPr>
            <a:xfrm>
              <a:off x="7853634" y="3976625"/>
              <a:ext cx="0" cy="1292455"/>
            </a:xfrm>
            <a:prstGeom prst="straightConnector1">
              <a:avLst/>
            </a:prstGeom>
            <a:ln w="76200">
              <a:gradFill>
                <a:gsLst>
                  <a:gs pos="0">
                    <a:schemeClr val="bg1">
                      <a:lumMod val="75000"/>
                      <a:lumOff val="25000"/>
                    </a:schemeClr>
                  </a:gs>
                  <a:gs pos="100000">
                    <a:srgbClr val="C00000"/>
                  </a:gs>
                </a:gsLst>
                <a:lin ang="5400000" scaled="1"/>
              </a:gradFill>
              <a:headEnd type="triangle" w="sm" len="sm"/>
              <a:tailEnd type="none"/>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E1818F61-4D4E-4905-4CB9-AC2EFC3357FD}"/>
                </a:ext>
              </a:extLst>
            </p:cNvPr>
            <p:cNvSpPr/>
            <p:nvPr/>
          </p:nvSpPr>
          <p:spPr>
            <a:xfrm>
              <a:off x="9648764" y="3680440"/>
              <a:ext cx="378207" cy="470425"/>
            </a:xfrm>
            <a:custGeom>
              <a:avLst/>
              <a:gdLst>
                <a:gd name="csX0" fmla="*/ 273838 w 536804"/>
                <a:gd name="csY0" fmla="*/ 663245 h 667693"/>
                <a:gd name="csX1" fmla="*/ 411162 w 536804"/>
                <a:gd name="csY1" fmla="*/ 667410 h 667693"/>
                <a:gd name="csX2" fmla="*/ 425607 w 536804"/>
                <a:gd name="csY2" fmla="*/ 664381 h 667693"/>
                <a:gd name="csX3" fmla="*/ 431024 w 536804"/>
                <a:gd name="csY3" fmla="*/ 655956 h 667693"/>
                <a:gd name="csX4" fmla="*/ 424372 w 536804"/>
                <a:gd name="csY4" fmla="*/ 647437 h 667693"/>
                <a:gd name="csX5" fmla="*/ 414963 w 536804"/>
                <a:gd name="csY5" fmla="*/ 644503 h 667693"/>
                <a:gd name="csX6" fmla="*/ 381416 w 536804"/>
                <a:gd name="csY6" fmla="*/ 631061 h 667693"/>
                <a:gd name="csX7" fmla="*/ 350245 w 536804"/>
                <a:gd name="csY7" fmla="*/ 606450 h 667693"/>
                <a:gd name="csX8" fmla="*/ 346729 w 536804"/>
                <a:gd name="csY8" fmla="*/ 600108 h 667693"/>
                <a:gd name="csX9" fmla="*/ 345588 w 536804"/>
                <a:gd name="csY9" fmla="*/ 588654 h 667693"/>
                <a:gd name="csX10" fmla="*/ 340647 w 536804"/>
                <a:gd name="csY10" fmla="*/ 583827 h 667693"/>
                <a:gd name="csX11" fmla="*/ 335040 w 536804"/>
                <a:gd name="csY11" fmla="*/ 587613 h 667693"/>
                <a:gd name="csX12" fmla="*/ 332284 w 536804"/>
                <a:gd name="csY12" fmla="*/ 597741 h 667693"/>
                <a:gd name="csX13" fmla="*/ 315273 w 536804"/>
                <a:gd name="csY13" fmla="*/ 559215 h 667693"/>
                <a:gd name="csX14" fmla="*/ 303298 w 536804"/>
                <a:gd name="csY14" fmla="*/ 472603 h 667693"/>
                <a:gd name="csX15" fmla="*/ 295981 w 536804"/>
                <a:gd name="csY15" fmla="*/ 428681 h 667693"/>
                <a:gd name="csX16" fmla="*/ 292940 w 536804"/>
                <a:gd name="csY16" fmla="*/ 415051 h 667693"/>
                <a:gd name="csX17" fmla="*/ 296931 w 536804"/>
                <a:gd name="csY17" fmla="*/ 386180 h 667693"/>
                <a:gd name="csX18" fmla="*/ 299402 w 536804"/>
                <a:gd name="csY18" fmla="*/ 382867 h 667693"/>
                <a:gd name="csX19" fmla="*/ 304154 w 536804"/>
                <a:gd name="csY19" fmla="*/ 373496 h 667693"/>
                <a:gd name="csX20" fmla="*/ 303583 w 536804"/>
                <a:gd name="csY20" fmla="*/ 358634 h 667693"/>
                <a:gd name="csX21" fmla="*/ 303678 w 536804"/>
                <a:gd name="csY21" fmla="*/ 354469 h 667693"/>
                <a:gd name="csX22" fmla="*/ 299402 w 536804"/>
                <a:gd name="csY22" fmla="*/ 341974 h 667693"/>
                <a:gd name="csX23" fmla="*/ 286762 w 536804"/>
                <a:gd name="csY23" fmla="*/ 328154 h 667693"/>
                <a:gd name="csX24" fmla="*/ 285812 w 536804"/>
                <a:gd name="csY24" fmla="*/ 317458 h 667693"/>
                <a:gd name="csX25" fmla="*/ 301398 w 536804"/>
                <a:gd name="csY25" fmla="*/ 293604 h 667693"/>
                <a:gd name="csX26" fmla="*/ 350245 w 536804"/>
                <a:gd name="csY26" fmla="*/ 236525 h 667693"/>
                <a:gd name="csX27" fmla="*/ 364310 w 536804"/>
                <a:gd name="csY27" fmla="*/ 210683 h 667693"/>
                <a:gd name="csX28" fmla="*/ 375809 w 536804"/>
                <a:gd name="csY28" fmla="*/ 190142 h 667693"/>
                <a:gd name="csX29" fmla="*/ 402134 w 536804"/>
                <a:gd name="csY29" fmla="*/ 153320 h 667693"/>
                <a:gd name="csX30" fmla="*/ 413823 w 536804"/>
                <a:gd name="csY30" fmla="*/ 134105 h 667693"/>
                <a:gd name="csX31" fmla="*/ 417814 w 536804"/>
                <a:gd name="csY31" fmla="*/ 131360 h 667693"/>
                <a:gd name="csX32" fmla="*/ 420095 w 536804"/>
                <a:gd name="csY32" fmla="*/ 135146 h 667693"/>
                <a:gd name="csX33" fmla="*/ 430074 w 536804"/>
                <a:gd name="csY33" fmla="*/ 138270 h 667693"/>
                <a:gd name="csX34" fmla="*/ 451456 w 536804"/>
                <a:gd name="csY34" fmla="*/ 131265 h 667693"/>
                <a:gd name="csX35" fmla="*/ 468657 w 536804"/>
                <a:gd name="csY35" fmla="*/ 130886 h 667693"/>
                <a:gd name="csX36" fmla="*/ 473314 w 536804"/>
                <a:gd name="csY36" fmla="*/ 130413 h 667693"/>
                <a:gd name="csX37" fmla="*/ 475025 w 536804"/>
                <a:gd name="csY37" fmla="*/ 133726 h 667693"/>
                <a:gd name="csX38" fmla="*/ 475595 w 536804"/>
                <a:gd name="csY38" fmla="*/ 138459 h 667693"/>
                <a:gd name="csX39" fmla="*/ 489660 w 536804"/>
                <a:gd name="csY39" fmla="*/ 136471 h 667693"/>
                <a:gd name="csX40" fmla="*/ 500304 w 536804"/>
                <a:gd name="csY40" fmla="*/ 131738 h 667693"/>
                <a:gd name="csX41" fmla="*/ 504105 w 536804"/>
                <a:gd name="csY41" fmla="*/ 130034 h 667693"/>
                <a:gd name="csX42" fmla="*/ 513704 w 536804"/>
                <a:gd name="csY42" fmla="*/ 119811 h 667693"/>
                <a:gd name="csX43" fmla="*/ 515699 w 536804"/>
                <a:gd name="csY43" fmla="*/ 117161 h 667693"/>
                <a:gd name="csX44" fmla="*/ 529859 w 536804"/>
                <a:gd name="csY44" fmla="*/ 96241 h 667693"/>
                <a:gd name="csX45" fmla="*/ 534611 w 536804"/>
                <a:gd name="csY45" fmla="*/ 87154 h 667693"/>
                <a:gd name="csX46" fmla="*/ 536702 w 536804"/>
                <a:gd name="csY46" fmla="*/ 80149 h 667693"/>
                <a:gd name="csX47" fmla="*/ 534611 w 536804"/>
                <a:gd name="csY47" fmla="*/ 71914 h 667693"/>
                <a:gd name="csX48" fmla="*/ 533756 w 536804"/>
                <a:gd name="csY48" fmla="*/ 68317 h 667693"/>
                <a:gd name="csX49" fmla="*/ 534801 w 536804"/>
                <a:gd name="csY49" fmla="*/ 55538 h 667693"/>
                <a:gd name="csX50" fmla="*/ 523207 w 536804"/>
                <a:gd name="csY50" fmla="*/ 34808 h 667693"/>
                <a:gd name="csX51" fmla="*/ 475975 w 536804"/>
                <a:gd name="csY51" fmla="*/ 20799 h 667693"/>
                <a:gd name="csX52" fmla="*/ 437486 w 536804"/>
                <a:gd name="csY52" fmla="*/ 33009 h 667693"/>
                <a:gd name="csX53" fmla="*/ 431784 w 536804"/>
                <a:gd name="csY53" fmla="*/ 34619 h 667693"/>
                <a:gd name="csX54" fmla="*/ 406980 w 536804"/>
                <a:gd name="csY54" fmla="*/ 30832 h 667693"/>
                <a:gd name="csX55" fmla="*/ 404700 w 536804"/>
                <a:gd name="csY55" fmla="*/ 27993 h 667693"/>
                <a:gd name="csX56" fmla="*/ 382652 w 536804"/>
                <a:gd name="csY56" fmla="*/ 1394 h 667693"/>
                <a:gd name="csX57" fmla="*/ 350530 w 536804"/>
                <a:gd name="csY57" fmla="*/ 4233 h 667693"/>
                <a:gd name="csX58" fmla="*/ 330763 w 536804"/>
                <a:gd name="csY58" fmla="*/ 10954 h 667693"/>
                <a:gd name="csX59" fmla="*/ 298547 w 536804"/>
                <a:gd name="csY59" fmla="*/ 25247 h 667693"/>
                <a:gd name="csX60" fmla="*/ 281060 w 536804"/>
                <a:gd name="csY60" fmla="*/ 33009 h 667693"/>
                <a:gd name="csX61" fmla="*/ 232118 w 536804"/>
                <a:gd name="csY61" fmla="*/ 56485 h 667693"/>
                <a:gd name="csX62" fmla="*/ 192774 w 536804"/>
                <a:gd name="csY62" fmla="*/ 82894 h 667693"/>
                <a:gd name="csX63" fmla="*/ 144972 w 536804"/>
                <a:gd name="csY63" fmla="*/ 104571 h 667693"/>
                <a:gd name="csX64" fmla="*/ 139555 w 536804"/>
                <a:gd name="csY64" fmla="*/ 104003 h 667693"/>
                <a:gd name="csX65" fmla="*/ 129386 w 536804"/>
                <a:gd name="csY65" fmla="*/ 104760 h 667693"/>
                <a:gd name="csX66" fmla="*/ 128056 w 536804"/>
                <a:gd name="csY66" fmla="*/ 105707 h 667693"/>
                <a:gd name="csX67" fmla="*/ 98880 w 536804"/>
                <a:gd name="csY67" fmla="*/ 119811 h 667693"/>
                <a:gd name="csX68" fmla="*/ 59346 w 536804"/>
                <a:gd name="csY68" fmla="*/ 185220 h 667693"/>
                <a:gd name="csX69" fmla="*/ 56875 w 536804"/>
                <a:gd name="csY69" fmla="*/ 215700 h 667693"/>
                <a:gd name="csX70" fmla="*/ 46041 w 536804"/>
                <a:gd name="csY70" fmla="*/ 277607 h 667693"/>
                <a:gd name="csX71" fmla="*/ 50603 w 536804"/>
                <a:gd name="csY71" fmla="*/ 285937 h 667693"/>
                <a:gd name="csX72" fmla="*/ 64003 w 536804"/>
                <a:gd name="csY72" fmla="*/ 291521 h 667693"/>
                <a:gd name="csX73" fmla="*/ 67709 w 536804"/>
                <a:gd name="csY73" fmla="*/ 296633 h 667693"/>
                <a:gd name="csX74" fmla="*/ 72461 w 536804"/>
                <a:gd name="csY74" fmla="*/ 332887 h 667693"/>
                <a:gd name="csX75" fmla="*/ 67234 w 536804"/>
                <a:gd name="csY75" fmla="*/ 368952 h 667693"/>
                <a:gd name="csX76" fmla="*/ 61342 w 536804"/>
                <a:gd name="csY76" fmla="*/ 379838 h 667693"/>
                <a:gd name="csX77" fmla="*/ 40339 w 536804"/>
                <a:gd name="csY77" fmla="*/ 411454 h 667693"/>
                <a:gd name="csX78" fmla="*/ 23993 w 536804"/>
                <a:gd name="csY78" fmla="*/ 459256 h 667693"/>
                <a:gd name="csX79" fmla="*/ 22663 w 536804"/>
                <a:gd name="csY79" fmla="*/ 532143 h 667693"/>
                <a:gd name="csX80" fmla="*/ 20287 w 536804"/>
                <a:gd name="csY80" fmla="*/ 596038 h 667693"/>
                <a:gd name="csX81" fmla="*/ 18956 w 536804"/>
                <a:gd name="csY81" fmla="*/ 609290 h 667693"/>
                <a:gd name="csX82" fmla="*/ 16010 w 536804"/>
                <a:gd name="csY82" fmla="*/ 607113 h 667693"/>
                <a:gd name="csX83" fmla="*/ 11164 w 536804"/>
                <a:gd name="csY83" fmla="*/ 606923 h 667693"/>
                <a:gd name="csX84" fmla="*/ 10689 w 536804"/>
                <a:gd name="csY84" fmla="*/ 611562 h 667693"/>
                <a:gd name="csX85" fmla="*/ 10879 w 536804"/>
                <a:gd name="csY85" fmla="*/ 623678 h 667693"/>
                <a:gd name="csX86" fmla="*/ 9263 w 536804"/>
                <a:gd name="csY86" fmla="*/ 630304 h 667693"/>
                <a:gd name="csX87" fmla="*/ 4131 w 536804"/>
                <a:gd name="csY87" fmla="*/ 646869 h 667693"/>
                <a:gd name="csX88" fmla="*/ 3276 w 536804"/>
                <a:gd name="csY88" fmla="*/ 667410 h 667693"/>
                <a:gd name="csX89" fmla="*/ 141835 w 536804"/>
                <a:gd name="csY89" fmla="*/ 667694 h 667693"/>
                <a:gd name="csX90" fmla="*/ 136324 w 536804"/>
                <a:gd name="csY90" fmla="*/ 647532 h 667693"/>
                <a:gd name="csX91" fmla="*/ 131002 w 536804"/>
                <a:gd name="csY91" fmla="*/ 646112 h 667693"/>
                <a:gd name="csX92" fmla="*/ 97740 w 536804"/>
                <a:gd name="csY92" fmla="*/ 631440 h 667693"/>
                <a:gd name="csX93" fmla="*/ 79778 w 536804"/>
                <a:gd name="csY93" fmla="*/ 614401 h 667693"/>
                <a:gd name="csX94" fmla="*/ 74837 w 536804"/>
                <a:gd name="csY94" fmla="*/ 609290 h 667693"/>
                <a:gd name="csX95" fmla="*/ 81679 w 536804"/>
                <a:gd name="csY95" fmla="*/ 607018 h 667693"/>
                <a:gd name="csX96" fmla="*/ 85670 w 536804"/>
                <a:gd name="csY96" fmla="*/ 604462 h 667693"/>
                <a:gd name="csX97" fmla="*/ 83675 w 536804"/>
                <a:gd name="csY97" fmla="*/ 599635 h 667693"/>
                <a:gd name="csX98" fmla="*/ 68659 w 536804"/>
                <a:gd name="csY98" fmla="*/ 600771 h 667693"/>
                <a:gd name="csX99" fmla="*/ 66473 w 536804"/>
                <a:gd name="csY99" fmla="*/ 596700 h 667693"/>
                <a:gd name="csX100" fmla="*/ 61722 w 536804"/>
                <a:gd name="csY100" fmla="*/ 571426 h 667693"/>
                <a:gd name="csX101" fmla="*/ 76547 w 536804"/>
                <a:gd name="csY101" fmla="*/ 500622 h 667693"/>
                <a:gd name="csX102" fmla="*/ 88141 w 536804"/>
                <a:gd name="csY102" fmla="*/ 459445 h 667693"/>
                <a:gd name="csX103" fmla="*/ 119883 w 536804"/>
                <a:gd name="csY103" fmla="*/ 394036 h 667693"/>
                <a:gd name="csX104" fmla="*/ 137939 w 536804"/>
                <a:gd name="csY104" fmla="*/ 355700 h 667693"/>
                <a:gd name="csX105" fmla="*/ 142976 w 536804"/>
                <a:gd name="csY105" fmla="*/ 307424 h 667693"/>
                <a:gd name="csX106" fmla="*/ 147252 w 536804"/>
                <a:gd name="csY106" fmla="*/ 304206 h 667693"/>
                <a:gd name="csX107" fmla="*/ 150199 w 536804"/>
                <a:gd name="csY107" fmla="*/ 304868 h 667693"/>
                <a:gd name="csX108" fmla="*/ 152574 w 536804"/>
                <a:gd name="csY108" fmla="*/ 308655 h 667693"/>
                <a:gd name="csX109" fmla="*/ 150769 w 536804"/>
                <a:gd name="csY109" fmla="*/ 313104 h 667693"/>
                <a:gd name="csX110" fmla="*/ 148583 w 536804"/>
                <a:gd name="csY110" fmla="*/ 321623 h 667693"/>
                <a:gd name="csX111" fmla="*/ 155996 w 536804"/>
                <a:gd name="csY111" fmla="*/ 325788 h 667693"/>
                <a:gd name="csX112" fmla="*/ 162553 w 536804"/>
                <a:gd name="csY112" fmla="*/ 323516 h 667693"/>
                <a:gd name="csX113" fmla="*/ 156566 w 536804"/>
                <a:gd name="csY113" fmla="*/ 328817 h 667693"/>
                <a:gd name="csX114" fmla="*/ 153430 w 536804"/>
                <a:gd name="csY114" fmla="*/ 333739 h 667693"/>
                <a:gd name="csX115" fmla="*/ 158371 w 536804"/>
                <a:gd name="csY115" fmla="*/ 338377 h 667693"/>
                <a:gd name="csX116" fmla="*/ 167019 w 536804"/>
                <a:gd name="csY116" fmla="*/ 336768 h 667693"/>
                <a:gd name="csX117" fmla="*/ 170536 w 536804"/>
                <a:gd name="csY117" fmla="*/ 337147 h 667693"/>
                <a:gd name="csX118" fmla="*/ 180514 w 536804"/>
                <a:gd name="csY118" fmla="*/ 337999 h 667693"/>
                <a:gd name="csX119" fmla="*/ 186501 w 536804"/>
                <a:gd name="csY119" fmla="*/ 338661 h 667693"/>
                <a:gd name="csX120" fmla="*/ 206744 w 536804"/>
                <a:gd name="csY120" fmla="*/ 357025 h 667693"/>
                <a:gd name="csX121" fmla="*/ 230597 w 536804"/>
                <a:gd name="csY121" fmla="*/ 384287 h 667693"/>
                <a:gd name="csX122" fmla="*/ 234589 w 536804"/>
                <a:gd name="csY122" fmla="*/ 393563 h 667693"/>
                <a:gd name="csX123" fmla="*/ 234304 w 536804"/>
                <a:gd name="csY123" fmla="*/ 439189 h 667693"/>
                <a:gd name="csX124" fmla="*/ 247418 w 536804"/>
                <a:gd name="csY124" fmla="*/ 495037 h 667693"/>
                <a:gd name="csX125" fmla="*/ 253120 w 536804"/>
                <a:gd name="csY125" fmla="*/ 506017 h 667693"/>
                <a:gd name="csX126" fmla="*/ 278019 w 536804"/>
                <a:gd name="csY126" fmla="*/ 574550 h 667693"/>
                <a:gd name="csX127" fmla="*/ 283626 w 536804"/>
                <a:gd name="csY127" fmla="*/ 606450 h 667693"/>
                <a:gd name="csX128" fmla="*/ 277259 w 536804"/>
                <a:gd name="csY128" fmla="*/ 604651 h 667693"/>
                <a:gd name="csX129" fmla="*/ 277164 w 536804"/>
                <a:gd name="csY129" fmla="*/ 609952 h 667693"/>
                <a:gd name="csX130" fmla="*/ 278494 w 536804"/>
                <a:gd name="csY130" fmla="*/ 621785 h 667693"/>
                <a:gd name="csX131" fmla="*/ 273458 w 536804"/>
                <a:gd name="csY131" fmla="*/ 642326 h 667693"/>
                <a:gd name="csX132" fmla="*/ 273648 w 536804"/>
                <a:gd name="csY132" fmla="*/ 663624 h 667693"/>
                <a:gd name="csX133" fmla="*/ 78638 w 536804"/>
                <a:gd name="csY133" fmla="*/ 600771 h 667693"/>
                <a:gd name="csX134" fmla="*/ 80348 w 536804"/>
                <a:gd name="csY134" fmla="*/ 602380 h 667693"/>
                <a:gd name="csX135" fmla="*/ 78828 w 536804"/>
                <a:gd name="csY135" fmla="*/ 603516 h 667693"/>
                <a:gd name="csX136" fmla="*/ 72366 w 536804"/>
                <a:gd name="csY136" fmla="*/ 605030 h 667693"/>
                <a:gd name="csX137" fmla="*/ 78638 w 536804"/>
                <a:gd name="csY137" fmla="*/ 600771 h 667693"/>
                <a:gd name="csX138" fmla="*/ 214727 w 536804"/>
                <a:gd name="csY138" fmla="*/ 216173 h 667693"/>
                <a:gd name="csX139" fmla="*/ 207504 w 536804"/>
                <a:gd name="csY139" fmla="*/ 199892 h 667693"/>
                <a:gd name="csX140" fmla="*/ 212921 w 536804"/>
                <a:gd name="csY140" fmla="*/ 193550 h 667693"/>
                <a:gd name="csX141" fmla="*/ 226131 w 536804"/>
                <a:gd name="csY141" fmla="*/ 189480 h 667693"/>
                <a:gd name="csX142" fmla="*/ 214727 w 536804"/>
                <a:gd name="csY142" fmla="*/ 216173 h 667693"/>
                <a:gd name="csX143" fmla="*/ 323731 w 536804"/>
                <a:gd name="csY143" fmla="*/ 194023 h 667693"/>
                <a:gd name="csX144" fmla="*/ 307860 w 536804"/>
                <a:gd name="csY144" fmla="*/ 214375 h 667693"/>
                <a:gd name="csX145" fmla="*/ 281916 w 536804"/>
                <a:gd name="csY145" fmla="*/ 273158 h 667693"/>
                <a:gd name="csX146" fmla="*/ 268326 w 536804"/>
                <a:gd name="csY146" fmla="*/ 303922 h 667693"/>
                <a:gd name="csX147" fmla="*/ 260248 w 536804"/>
                <a:gd name="csY147" fmla="*/ 304111 h 667693"/>
                <a:gd name="csX148" fmla="*/ 259393 w 536804"/>
                <a:gd name="csY148" fmla="*/ 297958 h 667693"/>
                <a:gd name="csX149" fmla="*/ 257967 w 536804"/>
                <a:gd name="csY149" fmla="*/ 293320 h 667693"/>
                <a:gd name="csX150" fmla="*/ 238295 w 536804"/>
                <a:gd name="csY150" fmla="*/ 262935 h 667693"/>
                <a:gd name="csX151" fmla="*/ 237725 w 536804"/>
                <a:gd name="csY151" fmla="*/ 254510 h 667693"/>
                <a:gd name="csX152" fmla="*/ 261768 w 536804"/>
                <a:gd name="csY152" fmla="*/ 219865 h 667693"/>
                <a:gd name="csX153" fmla="*/ 280395 w 536804"/>
                <a:gd name="csY153" fmla="*/ 187681 h 667693"/>
                <a:gd name="csX154" fmla="*/ 293985 w 536804"/>
                <a:gd name="csY154" fmla="*/ 171589 h 667693"/>
                <a:gd name="csX155" fmla="*/ 313182 w 536804"/>
                <a:gd name="csY155" fmla="*/ 166856 h 667693"/>
                <a:gd name="csX156" fmla="*/ 346919 w 536804"/>
                <a:gd name="csY156" fmla="*/ 161555 h 667693"/>
                <a:gd name="csX157" fmla="*/ 323826 w 536804"/>
                <a:gd name="csY157" fmla="*/ 194118 h 667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Lst>
              <a:rect l="l" t="t" r="r" b="b"/>
              <a:pathLst>
                <a:path w="536804" h="667693">
                  <a:moveTo>
                    <a:pt x="273838" y="663245"/>
                  </a:moveTo>
                  <a:cubicBezTo>
                    <a:pt x="319549" y="663245"/>
                    <a:pt x="365450" y="667599"/>
                    <a:pt x="411162" y="667410"/>
                  </a:cubicBezTo>
                  <a:cubicBezTo>
                    <a:pt x="416009" y="667410"/>
                    <a:pt x="420855" y="668830"/>
                    <a:pt x="425607" y="664381"/>
                  </a:cubicBezTo>
                  <a:cubicBezTo>
                    <a:pt x="428363" y="661730"/>
                    <a:pt x="431214" y="660216"/>
                    <a:pt x="431024" y="655956"/>
                  </a:cubicBezTo>
                  <a:cubicBezTo>
                    <a:pt x="430834" y="651507"/>
                    <a:pt x="428363" y="648857"/>
                    <a:pt x="424372" y="647437"/>
                  </a:cubicBezTo>
                  <a:cubicBezTo>
                    <a:pt x="421331" y="646301"/>
                    <a:pt x="418099" y="645449"/>
                    <a:pt x="414963" y="644503"/>
                  </a:cubicBezTo>
                  <a:cubicBezTo>
                    <a:pt x="403464" y="640811"/>
                    <a:pt x="391680" y="637877"/>
                    <a:pt x="381416" y="631061"/>
                  </a:cubicBezTo>
                  <a:cubicBezTo>
                    <a:pt x="370297" y="623678"/>
                    <a:pt x="360984" y="614212"/>
                    <a:pt x="350245" y="606450"/>
                  </a:cubicBezTo>
                  <a:cubicBezTo>
                    <a:pt x="347964" y="604841"/>
                    <a:pt x="346824" y="602948"/>
                    <a:pt x="346729" y="600108"/>
                  </a:cubicBezTo>
                  <a:cubicBezTo>
                    <a:pt x="346539" y="596322"/>
                    <a:pt x="345969" y="592441"/>
                    <a:pt x="345588" y="588654"/>
                  </a:cubicBezTo>
                  <a:cubicBezTo>
                    <a:pt x="345303" y="585625"/>
                    <a:pt x="343593" y="584205"/>
                    <a:pt x="340647" y="583827"/>
                  </a:cubicBezTo>
                  <a:cubicBezTo>
                    <a:pt x="337606" y="583448"/>
                    <a:pt x="335800" y="584678"/>
                    <a:pt x="335040" y="587613"/>
                  </a:cubicBezTo>
                  <a:cubicBezTo>
                    <a:pt x="334184" y="590926"/>
                    <a:pt x="333234" y="594144"/>
                    <a:pt x="332284" y="597741"/>
                  </a:cubicBezTo>
                  <a:cubicBezTo>
                    <a:pt x="324491" y="585341"/>
                    <a:pt x="318884" y="572752"/>
                    <a:pt x="315273" y="559215"/>
                  </a:cubicBezTo>
                  <a:cubicBezTo>
                    <a:pt x="307575" y="530818"/>
                    <a:pt x="306244" y="501568"/>
                    <a:pt x="303298" y="472603"/>
                  </a:cubicBezTo>
                  <a:cubicBezTo>
                    <a:pt x="301778" y="457836"/>
                    <a:pt x="300637" y="442975"/>
                    <a:pt x="295981" y="428681"/>
                  </a:cubicBezTo>
                  <a:cubicBezTo>
                    <a:pt x="294555" y="424233"/>
                    <a:pt x="293510" y="419689"/>
                    <a:pt x="292940" y="415051"/>
                  </a:cubicBezTo>
                  <a:cubicBezTo>
                    <a:pt x="291704" y="405017"/>
                    <a:pt x="295410" y="395740"/>
                    <a:pt x="296931" y="386180"/>
                  </a:cubicBezTo>
                  <a:cubicBezTo>
                    <a:pt x="297216" y="384665"/>
                    <a:pt x="298166" y="383624"/>
                    <a:pt x="299402" y="382867"/>
                  </a:cubicBezTo>
                  <a:cubicBezTo>
                    <a:pt x="303013" y="380690"/>
                    <a:pt x="304154" y="377377"/>
                    <a:pt x="304154" y="373496"/>
                  </a:cubicBezTo>
                  <a:cubicBezTo>
                    <a:pt x="304154" y="368573"/>
                    <a:pt x="304629" y="363556"/>
                    <a:pt x="303583" y="358634"/>
                  </a:cubicBezTo>
                  <a:cubicBezTo>
                    <a:pt x="303298" y="357309"/>
                    <a:pt x="303203" y="355700"/>
                    <a:pt x="303678" y="354469"/>
                  </a:cubicBezTo>
                  <a:cubicBezTo>
                    <a:pt x="305769" y="349074"/>
                    <a:pt x="303868" y="345287"/>
                    <a:pt x="299402" y="341974"/>
                  </a:cubicBezTo>
                  <a:cubicBezTo>
                    <a:pt x="294365" y="338188"/>
                    <a:pt x="290184" y="333455"/>
                    <a:pt x="286762" y="328154"/>
                  </a:cubicBezTo>
                  <a:cubicBezTo>
                    <a:pt x="284577" y="324747"/>
                    <a:pt x="283911" y="321528"/>
                    <a:pt x="285812" y="317458"/>
                  </a:cubicBezTo>
                  <a:cubicBezTo>
                    <a:pt x="289898" y="308749"/>
                    <a:pt x="295315" y="300987"/>
                    <a:pt x="301398" y="293604"/>
                  </a:cubicBezTo>
                  <a:cubicBezTo>
                    <a:pt x="317363" y="274294"/>
                    <a:pt x="334755" y="256214"/>
                    <a:pt x="350245" y="236525"/>
                  </a:cubicBezTo>
                  <a:cubicBezTo>
                    <a:pt x="356422" y="228668"/>
                    <a:pt x="363170" y="220906"/>
                    <a:pt x="364310" y="210683"/>
                  </a:cubicBezTo>
                  <a:cubicBezTo>
                    <a:pt x="365356" y="201880"/>
                    <a:pt x="369822" y="195917"/>
                    <a:pt x="375809" y="190142"/>
                  </a:cubicBezTo>
                  <a:cubicBezTo>
                    <a:pt x="386833" y="179541"/>
                    <a:pt x="396527" y="167803"/>
                    <a:pt x="402134" y="153320"/>
                  </a:cubicBezTo>
                  <a:cubicBezTo>
                    <a:pt x="404890" y="146221"/>
                    <a:pt x="409166" y="140068"/>
                    <a:pt x="413823" y="134105"/>
                  </a:cubicBezTo>
                  <a:cubicBezTo>
                    <a:pt x="414868" y="132779"/>
                    <a:pt x="415819" y="130981"/>
                    <a:pt x="417814" y="131360"/>
                  </a:cubicBezTo>
                  <a:cubicBezTo>
                    <a:pt x="419525" y="131738"/>
                    <a:pt x="419620" y="133726"/>
                    <a:pt x="420095" y="135146"/>
                  </a:cubicBezTo>
                  <a:cubicBezTo>
                    <a:pt x="422281" y="141299"/>
                    <a:pt x="424752" y="141961"/>
                    <a:pt x="430074" y="138270"/>
                  </a:cubicBezTo>
                  <a:cubicBezTo>
                    <a:pt x="436441" y="133821"/>
                    <a:pt x="443568" y="129845"/>
                    <a:pt x="451456" y="131265"/>
                  </a:cubicBezTo>
                  <a:cubicBezTo>
                    <a:pt x="457443" y="132401"/>
                    <a:pt x="462955" y="132306"/>
                    <a:pt x="468657" y="130886"/>
                  </a:cubicBezTo>
                  <a:cubicBezTo>
                    <a:pt x="470178" y="130508"/>
                    <a:pt x="471794" y="130508"/>
                    <a:pt x="473314" y="130413"/>
                  </a:cubicBezTo>
                  <a:cubicBezTo>
                    <a:pt x="476355" y="130224"/>
                    <a:pt x="477020" y="131170"/>
                    <a:pt x="475025" y="133726"/>
                  </a:cubicBezTo>
                  <a:cubicBezTo>
                    <a:pt x="473789" y="135335"/>
                    <a:pt x="472839" y="138080"/>
                    <a:pt x="475595" y="138459"/>
                  </a:cubicBezTo>
                  <a:cubicBezTo>
                    <a:pt x="480347" y="139027"/>
                    <a:pt x="485384" y="139595"/>
                    <a:pt x="489660" y="136471"/>
                  </a:cubicBezTo>
                  <a:cubicBezTo>
                    <a:pt x="492891" y="134105"/>
                    <a:pt x="495077" y="129940"/>
                    <a:pt x="500304" y="131738"/>
                  </a:cubicBezTo>
                  <a:cubicBezTo>
                    <a:pt x="501254" y="132022"/>
                    <a:pt x="502870" y="130792"/>
                    <a:pt x="504105" y="130034"/>
                  </a:cubicBezTo>
                  <a:cubicBezTo>
                    <a:pt x="508002" y="127289"/>
                    <a:pt x="511233" y="123881"/>
                    <a:pt x="513704" y="119811"/>
                  </a:cubicBezTo>
                  <a:cubicBezTo>
                    <a:pt x="514274" y="118865"/>
                    <a:pt x="514464" y="117634"/>
                    <a:pt x="515699" y="117161"/>
                  </a:cubicBezTo>
                  <a:cubicBezTo>
                    <a:pt x="525203" y="113374"/>
                    <a:pt x="527864" y="104950"/>
                    <a:pt x="529859" y="96241"/>
                  </a:cubicBezTo>
                  <a:cubicBezTo>
                    <a:pt x="530715" y="92644"/>
                    <a:pt x="531475" y="89520"/>
                    <a:pt x="534611" y="87154"/>
                  </a:cubicBezTo>
                  <a:cubicBezTo>
                    <a:pt x="536797" y="85450"/>
                    <a:pt x="536987" y="82705"/>
                    <a:pt x="536702" y="80149"/>
                  </a:cubicBezTo>
                  <a:cubicBezTo>
                    <a:pt x="536417" y="77310"/>
                    <a:pt x="535656" y="74564"/>
                    <a:pt x="534611" y="71914"/>
                  </a:cubicBezTo>
                  <a:cubicBezTo>
                    <a:pt x="534136" y="70778"/>
                    <a:pt x="533281" y="68790"/>
                    <a:pt x="533756" y="68317"/>
                  </a:cubicBezTo>
                  <a:cubicBezTo>
                    <a:pt x="537842" y="64247"/>
                    <a:pt x="531475" y="59514"/>
                    <a:pt x="534801" y="55538"/>
                  </a:cubicBezTo>
                  <a:cubicBezTo>
                    <a:pt x="531475" y="48344"/>
                    <a:pt x="528909" y="40677"/>
                    <a:pt x="523207" y="34808"/>
                  </a:cubicBezTo>
                  <a:cubicBezTo>
                    <a:pt x="510092" y="21272"/>
                    <a:pt x="493651" y="18527"/>
                    <a:pt x="475975" y="20799"/>
                  </a:cubicBezTo>
                  <a:cubicBezTo>
                    <a:pt x="462480" y="22502"/>
                    <a:pt x="449841" y="27519"/>
                    <a:pt x="437486" y="33009"/>
                  </a:cubicBezTo>
                  <a:cubicBezTo>
                    <a:pt x="435681" y="33767"/>
                    <a:pt x="433875" y="34713"/>
                    <a:pt x="431784" y="34619"/>
                  </a:cubicBezTo>
                  <a:cubicBezTo>
                    <a:pt x="423421" y="34145"/>
                    <a:pt x="415153" y="32820"/>
                    <a:pt x="406980" y="30832"/>
                  </a:cubicBezTo>
                  <a:cubicBezTo>
                    <a:pt x="405365" y="30454"/>
                    <a:pt x="404795" y="29886"/>
                    <a:pt x="404700" y="27993"/>
                  </a:cubicBezTo>
                  <a:cubicBezTo>
                    <a:pt x="404319" y="14362"/>
                    <a:pt x="396051" y="4707"/>
                    <a:pt x="382652" y="1394"/>
                  </a:cubicBezTo>
                  <a:cubicBezTo>
                    <a:pt x="371533" y="-1257"/>
                    <a:pt x="360889" y="-26"/>
                    <a:pt x="350530" y="4233"/>
                  </a:cubicBezTo>
                  <a:cubicBezTo>
                    <a:pt x="344068" y="6978"/>
                    <a:pt x="337606" y="9439"/>
                    <a:pt x="330763" y="10954"/>
                  </a:cubicBezTo>
                  <a:cubicBezTo>
                    <a:pt x="319074" y="13604"/>
                    <a:pt x="308335" y="18527"/>
                    <a:pt x="298547" y="25247"/>
                  </a:cubicBezTo>
                  <a:cubicBezTo>
                    <a:pt x="293225" y="28939"/>
                    <a:pt x="287333" y="31400"/>
                    <a:pt x="281060" y="33009"/>
                  </a:cubicBezTo>
                  <a:cubicBezTo>
                    <a:pt x="263194" y="37553"/>
                    <a:pt x="246943" y="45599"/>
                    <a:pt x="232118" y="56485"/>
                  </a:cubicBezTo>
                  <a:cubicBezTo>
                    <a:pt x="219383" y="65856"/>
                    <a:pt x="206649" y="75132"/>
                    <a:pt x="192774" y="82894"/>
                  </a:cubicBezTo>
                  <a:cubicBezTo>
                    <a:pt x="177473" y="91414"/>
                    <a:pt x="161698" y="99081"/>
                    <a:pt x="144972" y="104571"/>
                  </a:cubicBezTo>
                  <a:cubicBezTo>
                    <a:pt x="143166" y="105139"/>
                    <a:pt x="141550" y="105896"/>
                    <a:pt x="139555" y="104003"/>
                  </a:cubicBezTo>
                  <a:cubicBezTo>
                    <a:pt x="135468" y="100217"/>
                    <a:pt x="133472" y="100596"/>
                    <a:pt x="129386" y="104760"/>
                  </a:cubicBezTo>
                  <a:cubicBezTo>
                    <a:pt x="129006" y="105139"/>
                    <a:pt x="128531" y="105518"/>
                    <a:pt x="128056" y="105707"/>
                  </a:cubicBezTo>
                  <a:cubicBezTo>
                    <a:pt x="117507" y="108736"/>
                    <a:pt x="108574" y="114984"/>
                    <a:pt x="98880" y="119811"/>
                  </a:cubicBezTo>
                  <a:cubicBezTo>
                    <a:pt x="71985" y="133442"/>
                    <a:pt x="58015" y="154929"/>
                    <a:pt x="59346" y="185220"/>
                  </a:cubicBezTo>
                  <a:cubicBezTo>
                    <a:pt x="59821" y="195538"/>
                    <a:pt x="58681" y="205572"/>
                    <a:pt x="56875" y="215700"/>
                  </a:cubicBezTo>
                  <a:cubicBezTo>
                    <a:pt x="53264" y="236336"/>
                    <a:pt x="49843" y="257066"/>
                    <a:pt x="46041" y="277607"/>
                  </a:cubicBezTo>
                  <a:cubicBezTo>
                    <a:pt x="45186" y="282056"/>
                    <a:pt x="46992" y="284327"/>
                    <a:pt x="50603" y="285937"/>
                  </a:cubicBezTo>
                  <a:cubicBezTo>
                    <a:pt x="55069" y="287830"/>
                    <a:pt x="59536" y="289628"/>
                    <a:pt x="64003" y="291521"/>
                  </a:cubicBezTo>
                  <a:cubicBezTo>
                    <a:pt x="66283" y="292468"/>
                    <a:pt x="67424" y="293888"/>
                    <a:pt x="67709" y="296633"/>
                  </a:cubicBezTo>
                  <a:cubicBezTo>
                    <a:pt x="69134" y="308749"/>
                    <a:pt x="71130" y="320771"/>
                    <a:pt x="72461" y="332887"/>
                  </a:cubicBezTo>
                  <a:cubicBezTo>
                    <a:pt x="73791" y="345287"/>
                    <a:pt x="73696" y="357593"/>
                    <a:pt x="67234" y="368952"/>
                  </a:cubicBezTo>
                  <a:cubicBezTo>
                    <a:pt x="65238" y="372549"/>
                    <a:pt x="63337" y="376241"/>
                    <a:pt x="61342" y="379838"/>
                  </a:cubicBezTo>
                  <a:cubicBezTo>
                    <a:pt x="55164" y="390913"/>
                    <a:pt x="46896" y="400663"/>
                    <a:pt x="40339" y="411454"/>
                  </a:cubicBezTo>
                  <a:cubicBezTo>
                    <a:pt x="31406" y="426220"/>
                    <a:pt x="24468" y="441744"/>
                    <a:pt x="23993" y="459256"/>
                  </a:cubicBezTo>
                  <a:cubicBezTo>
                    <a:pt x="23328" y="483583"/>
                    <a:pt x="23138" y="507816"/>
                    <a:pt x="22663" y="532143"/>
                  </a:cubicBezTo>
                  <a:cubicBezTo>
                    <a:pt x="22283" y="553441"/>
                    <a:pt x="21998" y="574739"/>
                    <a:pt x="20287" y="596038"/>
                  </a:cubicBezTo>
                  <a:cubicBezTo>
                    <a:pt x="19907" y="600297"/>
                    <a:pt x="19432" y="604651"/>
                    <a:pt x="18956" y="609290"/>
                  </a:cubicBezTo>
                  <a:cubicBezTo>
                    <a:pt x="17626" y="608248"/>
                    <a:pt x="16866" y="607491"/>
                    <a:pt x="16010" y="607113"/>
                  </a:cubicBezTo>
                  <a:cubicBezTo>
                    <a:pt x="14490" y="606450"/>
                    <a:pt x="12779" y="605598"/>
                    <a:pt x="11164" y="606923"/>
                  </a:cubicBezTo>
                  <a:cubicBezTo>
                    <a:pt x="9548" y="608248"/>
                    <a:pt x="9738" y="610236"/>
                    <a:pt x="10689" y="611562"/>
                  </a:cubicBezTo>
                  <a:cubicBezTo>
                    <a:pt x="13445" y="615632"/>
                    <a:pt x="12494" y="619513"/>
                    <a:pt x="10879" y="623678"/>
                  </a:cubicBezTo>
                  <a:cubicBezTo>
                    <a:pt x="10023" y="625760"/>
                    <a:pt x="9833" y="628032"/>
                    <a:pt x="9263" y="630304"/>
                  </a:cubicBezTo>
                  <a:cubicBezTo>
                    <a:pt x="7933" y="635983"/>
                    <a:pt x="7362" y="641663"/>
                    <a:pt x="4131" y="646869"/>
                  </a:cubicBezTo>
                  <a:cubicBezTo>
                    <a:pt x="140" y="653401"/>
                    <a:pt x="-2331" y="660216"/>
                    <a:pt x="3276" y="667410"/>
                  </a:cubicBezTo>
                  <a:lnTo>
                    <a:pt x="141835" y="667694"/>
                  </a:lnTo>
                  <a:cubicBezTo>
                    <a:pt x="150674" y="660027"/>
                    <a:pt x="146967" y="649330"/>
                    <a:pt x="136324" y="647532"/>
                  </a:cubicBezTo>
                  <a:cubicBezTo>
                    <a:pt x="134518" y="647248"/>
                    <a:pt x="132712" y="646585"/>
                    <a:pt x="131002" y="646112"/>
                  </a:cubicBezTo>
                  <a:cubicBezTo>
                    <a:pt x="119122" y="642893"/>
                    <a:pt x="107148" y="640243"/>
                    <a:pt x="97740" y="631440"/>
                  </a:cubicBezTo>
                  <a:cubicBezTo>
                    <a:pt x="91753" y="625760"/>
                    <a:pt x="85765" y="620081"/>
                    <a:pt x="79778" y="614401"/>
                  </a:cubicBezTo>
                  <a:cubicBezTo>
                    <a:pt x="77973" y="612697"/>
                    <a:pt x="74551" y="610236"/>
                    <a:pt x="74837" y="609290"/>
                  </a:cubicBezTo>
                  <a:cubicBezTo>
                    <a:pt x="75787" y="606829"/>
                    <a:pt x="79303" y="607870"/>
                    <a:pt x="81679" y="607018"/>
                  </a:cubicBezTo>
                  <a:cubicBezTo>
                    <a:pt x="83295" y="606450"/>
                    <a:pt x="85195" y="606450"/>
                    <a:pt x="85670" y="604462"/>
                  </a:cubicBezTo>
                  <a:cubicBezTo>
                    <a:pt x="86146" y="602380"/>
                    <a:pt x="85005" y="600960"/>
                    <a:pt x="83675" y="599635"/>
                  </a:cubicBezTo>
                  <a:cubicBezTo>
                    <a:pt x="79208" y="595280"/>
                    <a:pt x="75312" y="595564"/>
                    <a:pt x="68659" y="600771"/>
                  </a:cubicBezTo>
                  <a:cubicBezTo>
                    <a:pt x="67899" y="599445"/>
                    <a:pt x="67139" y="598120"/>
                    <a:pt x="66473" y="596700"/>
                  </a:cubicBezTo>
                  <a:cubicBezTo>
                    <a:pt x="62387" y="588749"/>
                    <a:pt x="61627" y="580135"/>
                    <a:pt x="61722" y="571426"/>
                  </a:cubicBezTo>
                  <a:cubicBezTo>
                    <a:pt x="62197" y="546910"/>
                    <a:pt x="67899" y="523434"/>
                    <a:pt x="76547" y="500622"/>
                  </a:cubicBezTo>
                  <a:cubicBezTo>
                    <a:pt x="81584" y="487180"/>
                    <a:pt x="86146" y="473739"/>
                    <a:pt x="88141" y="459445"/>
                  </a:cubicBezTo>
                  <a:cubicBezTo>
                    <a:pt x="91562" y="434266"/>
                    <a:pt x="101446" y="412022"/>
                    <a:pt x="119883" y="394036"/>
                  </a:cubicBezTo>
                  <a:cubicBezTo>
                    <a:pt x="130812" y="383435"/>
                    <a:pt x="136704" y="370845"/>
                    <a:pt x="137939" y="355700"/>
                  </a:cubicBezTo>
                  <a:cubicBezTo>
                    <a:pt x="139270" y="339608"/>
                    <a:pt x="141265" y="323516"/>
                    <a:pt x="142976" y="307424"/>
                  </a:cubicBezTo>
                  <a:cubicBezTo>
                    <a:pt x="143261" y="304584"/>
                    <a:pt x="144211" y="303259"/>
                    <a:pt x="147252" y="304206"/>
                  </a:cubicBezTo>
                  <a:cubicBezTo>
                    <a:pt x="148203" y="304490"/>
                    <a:pt x="149153" y="304774"/>
                    <a:pt x="150199" y="304868"/>
                  </a:cubicBezTo>
                  <a:cubicBezTo>
                    <a:pt x="152764" y="305058"/>
                    <a:pt x="152574" y="306951"/>
                    <a:pt x="152574" y="308655"/>
                  </a:cubicBezTo>
                  <a:cubicBezTo>
                    <a:pt x="152574" y="310358"/>
                    <a:pt x="153525" y="312157"/>
                    <a:pt x="150769" y="313104"/>
                  </a:cubicBezTo>
                  <a:cubicBezTo>
                    <a:pt x="147347" y="314240"/>
                    <a:pt x="146777" y="317174"/>
                    <a:pt x="148583" y="321623"/>
                  </a:cubicBezTo>
                  <a:cubicBezTo>
                    <a:pt x="150199" y="325693"/>
                    <a:pt x="152574" y="326924"/>
                    <a:pt x="155996" y="325788"/>
                  </a:cubicBezTo>
                  <a:cubicBezTo>
                    <a:pt x="158086" y="325031"/>
                    <a:pt x="159892" y="323516"/>
                    <a:pt x="162553" y="323516"/>
                  </a:cubicBezTo>
                  <a:cubicBezTo>
                    <a:pt x="161603" y="326829"/>
                    <a:pt x="158847" y="327586"/>
                    <a:pt x="156566" y="328817"/>
                  </a:cubicBezTo>
                  <a:cubicBezTo>
                    <a:pt x="154475" y="329953"/>
                    <a:pt x="153049" y="331183"/>
                    <a:pt x="153430" y="333739"/>
                  </a:cubicBezTo>
                  <a:cubicBezTo>
                    <a:pt x="153905" y="336579"/>
                    <a:pt x="155710" y="337999"/>
                    <a:pt x="158371" y="338377"/>
                  </a:cubicBezTo>
                  <a:cubicBezTo>
                    <a:pt x="161413" y="338851"/>
                    <a:pt x="164454" y="338567"/>
                    <a:pt x="167019" y="336768"/>
                  </a:cubicBezTo>
                  <a:cubicBezTo>
                    <a:pt x="168445" y="335822"/>
                    <a:pt x="169300" y="335727"/>
                    <a:pt x="170536" y="337147"/>
                  </a:cubicBezTo>
                  <a:cubicBezTo>
                    <a:pt x="173482" y="340649"/>
                    <a:pt x="177473" y="340176"/>
                    <a:pt x="180514" y="337999"/>
                  </a:cubicBezTo>
                  <a:cubicBezTo>
                    <a:pt x="183270" y="336011"/>
                    <a:pt x="184601" y="336958"/>
                    <a:pt x="186501" y="338661"/>
                  </a:cubicBezTo>
                  <a:cubicBezTo>
                    <a:pt x="193249" y="344814"/>
                    <a:pt x="199996" y="350872"/>
                    <a:pt x="206744" y="357025"/>
                  </a:cubicBezTo>
                  <a:cubicBezTo>
                    <a:pt x="215772" y="365166"/>
                    <a:pt x="223850" y="374158"/>
                    <a:pt x="230597" y="384287"/>
                  </a:cubicBezTo>
                  <a:cubicBezTo>
                    <a:pt x="232498" y="387126"/>
                    <a:pt x="234589" y="389966"/>
                    <a:pt x="234589" y="393563"/>
                  </a:cubicBezTo>
                  <a:cubicBezTo>
                    <a:pt x="234589" y="408803"/>
                    <a:pt x="234874" y="423949"/>
                    <a:pt x="234304" y="439189"/>
                  </a:cubicBezTo>
                  <a:cubicBezTo>
                    <a:pt x="233638" y="459067"/>
                    <a:pt x="236489" y="477999"/>
                    <a:pt x="247418" y="495037"/>
                  </a:cubicBezTo>
                  <a:cubicBezTo>
                    <a:pt x="249604" y="498539"/>
                    <a:pt x="251790" y="502042"/>
                    <a:pt x="253120" y="506017"/>
                  </a:cubicBezTo>
                  <a:cubicBezTo>
                    <a:pt x="260723" y="529114"/>
                    <a:pt x="270226" y="551548"/>
                    <a:pt x="278019" y="574550"/>
                  </a:cubicBezTo>
                  <a:cubicBezTo>
                    <a:pt x="281440" y="584584"/>
                    <a:pt x="283246" y="594996"/>
                    <a:pt x="283626" y="606450"/>
                  </a:cubicBezTo>
                  <a:cubicBezTo>
                    <a:pt x="281440" y="603705"/>
                    <a:pt x="279445" y="603042"/>
                    <a:pt x="277259" y="604651"/>
                  </a:cubicBezTo>
                  <a:cubicBezTo>
                    <a:pt x="275168" y="606166"/>
                    <a:pt x="275928" y="608438"/>
                    <a:pt x="277164" y="609952"/>
                  </a:cubicBezTo>
                  <a:cubicBezTo>
                    <a:pt x="280015" y="613739"/>
                    <a:pt x="279445" y="617714"/>
                    <a:pt x="278494" y="621785"/>
                  </a:cubicBezTo>
                  <a:cubicBezTo>
                    <a:pt x="276879" y="628600"/>
                    <a:pt x="277449" y="635983"/>
                    <a:pt x="273458" y="642326"/>
                  </a:cubicBezTo>
                  <a:cubicBezTo>
                    <a:pt x="269276" y="649141"/>
                    <a:pt x="266330" y="656051"/>
                    <a:pt x="273648" y="663624"/>
                  </a:cubicBezTo>
                  <a:moveTo>
                    <a:pt x="78638" y="600771"/>
                  </a:moveTo>
                  <a:cubicBezTo>
                    <a:pt x="79493" y="600960"/>
                    <a:pt x="80253" y="601433"/>
                    <a:pt x="80348" y="602380"/>
                  </a:cubicBezTo>
                  <a:cubicBezTo>
                    <a:pt x="80348" y="603232"/>
                    <a:pt x="79493" y="603326"/>
                    <a:pt x="78828" y="603516"/>
                  </a:cubicBezTo>
                  <a:cubicBezTo>
                    <a:pt x="76927" y="603989"/>
                    <a:pt x="75027" y="604462"/>
                    <a:pt x="72366" y="605030"/>
                  </a:cubicBezTo>
                  <a:cubicBezTo>
                    <a:pt x="74171" y="602569"/>
                    <a:pt x="75407" y="600108"/>
                    <a:pt x="78638" y="600771"/>
                  </a:cubicBezTo>
                  <a:close/>
                  <a:moveTo>
                    <a:pt x="214727" y="216173"/>
                  </a:moveTo>
                  <a:cubicBezTo>
                    <a:pt x="211590" y="210494"/>
                    <a:pt x="206364" y="206708"/>
                    <a:pt x="207504" y="199892"/>
                  </a:cubicBezTo>
                  <a:cubicBezTo>
                    <a:pt x="208074" y="196674"/>
                    <a:pt x="209500" y="194497"/>
                    <a:pt x="212921" y="193550"/>
                  </a:cubicBezTo>
                  <a:cubicBezTo>
                    <a:pt x="217007" y="192414"/>
                    <a:pt x="220999" y="191089"/>
                    <a:pt x="226131" y="189480"/>
                  </a:cubicBezTo>
                  <a:cubicBezTo>
                    <a:pt x="221379" y="198188"/>
                    <a:pt x="218338" y="206802"/>
                    <a:pt x="214727" y="216173"/>
                  </a:cubicBezTo>
                  <a:close/>
                  <a:moveTo>
                    <a:pt x="323731" y="194023"/>
                  </a:moveTo>
                  <a:cubicBezTo>
                    <a:pt x="316508" y="199040"/>
                    <a:pt x="312041" y="206708"/>
                    <a:pt x="307860" y="214375"/>
                  </a:cubicBezTo>
                  <a:cubicBezTo>
                    <a:pt x="297501" y="233212"/>
                    <a:pt x="289994" y="253374"/>
                    <a:pt x="281916" y="273158"/>
                  </a:cubicBezTo>
                  <a:cubicBezTo>
                    <a:pt x="277734" y="283570"/>
                    <a:pt x="274123" y="294267"/>
                    <a:pt x="268326" y="303922"/>
                  </a:cubicBezTo>
                  <a:cubicBezTo>
                    <a:pt x="264334" y="310548"/>
                    <a:pt x="264049" y="310548"/>
                    <a:pt x="260248" y="304111"/>
                  </a:cubicBezTo>
                  <a:cubicBezTo>
                    <a:pt x="259107" y="302218"/>
                    <a:pt x="257682" y="300514"/>
                    <a:pt x="259393" y="297958"/>
                  </a:cubicBezTo>
                  <a:cubicBezTo>
                    <a:pt x="260438" y="296349"/>
                    <a:pt x="258917" y="294645"/>
                    <a:pt x="257967" y="293320"/>
                  </a:cubicBezTo>
                  <a:cubicBezTo>
                    <a:pt x="251125" y="283286"/>
                    <a:pt x="245613" y="272590"/>
                    <a:pt x="238295" y="262935"/>
                  </a:cubicBezTo>
                  <a:cubicBezTo>
                    <a:pt x="236204" y="260095"/>
                    <a:pt x="235824" y="257728"/>
                    <a:pt x="237725" y="254510"/>
                  </a:cubicBezTo>
                  <a:cubicBezTo>
                    <a:pt x="244757" y="242299"/>
                    <a:pt x="253310" y="231129"/>
                    <a:pt x="261768" y="219865"/>
                  </a:cubicBezTo>
                  <a:cubicBezTo>
                    <a:pt x="269276" y="209831"/>
                    <a:pt x="277734" y="200176"/>
                    <a:pt x="280395" y="187681"/>
                  </a:cubicBezTo>
                  <a:cubicBezTo>
                    <a:pt x="282201" y="179351"/>
                    <a:pt x="286572" y="174902"/>
                    <a:pt x="293985" y="171589"/>
                  </a:cubicBezTo>
                  <a:cubicBezTo>
                    <a:pt x="300257" y="168750"/>
                    <a:pt x="306244" y="166762"/>
                    <a:pt x="313182" y="166856"/>
                  </a:cubicBezTo>
                  <a:cubicBezTo>
                    <a:pt x="324396" y="166856"/>
                    <a:pt x="335515" y="165153"/>
                    <a:pt x="346919" y="161555"/>
                  </a:cubicBezTo>
                  <a:cubicBezTo>
                    <a:pt x="341122" y="174524"/>
                    <a:pt x="335230" y="186167"/>
                    <a:pt x="323826" y="194118"/>
                  </a:cubicBezTo>
                  <a:close/>
                </a:path>
              </a:pathLst>
            </a:custGeom>
            <a:solidFill>
              <a:srgbClr val="012A39"/>
            </a:solidFill>
            <a:ln w="9460" cap="flat">
              <a:noFill/>
              <a:prstDash val="solid"/>
              <a:miter/>
            </a:ln>
          </p:spPr>
          <p:txBody>
            <a:bodyPr/>
            <a:lstStyle/>
            <a:p>
              <a:endParaRPr lang="en-US"/>
            </a:p>
          </p:txBody>
        </p:sp>
        <p:sp>
          <p:nvSpPr>
            <p:cNvPr id="36" name="Freeform 35">
              <a:extLst>
                <a:ext uri="{FF2B5EF4-FFF2-40B4-BE49-F238E27FC236}">
                  <a16:creationId xmlns:a16="http://schemas.microsoft.com/office/drawing/2014/main" id="{7C18B86A-0586-46A8-6B1C-C5A201A94FDA}"/>
                </a:ext>
              </a:extLst>
            </p:cNvPr>
            <p:cNvSpPr/>
            <p:nvPr/>
          </p:nvSpPr>
          <p:spPr>
            <a:xfrm flipH="1">
              <a:off x="2372503" y="1862812"/>
              <a:ext cx="437914" cy="478541"/>
            </a:xfrm>
            <a:custGeom>
              <a:avLst/>
              <a:gdLst>
                <a:gd name="csX0" fmla="*/ 539548 w 743428"/>
                <a:gd name="csY0" fmla="*/ 552366 h 812398"/>
                <a:gd name="csX1" fmla="*/ 529475 w 743428"/>
                <a:gd name="csY1" fmla="*/ 532298 h 812398"/>
                <a:gd name="csX2" fmla="*/ 514554 w 743428"/>
                <a:gd name="csY2" fmla="*/ 497275 h 812398"/>
                <a:gd name="csX3" fmla="*/ 515220 w 743428"/>
                <a:gd name="csY3" fmla="*/ 491500 h 812398"/>
                <a:gd name="csX4" fmla="*/ 514839 w 743428"/>
                <a:gd name="csY4" fmla="*/ 479857 h 812398"/>
                <a:gd name="csX5" fmla="*/ 484999 w 743428"/>
                <a:gd name="csY5" fmla="*/ 438586 h 812398"/>
                <a:gd name="csX6" fmla="*/ 483858 w 743428"/>
                <a:gd name="csY6" fmla="*/ 430919 h 812398"/>
                <a:gd name="csX7" fmla="*/ 489940 w 743428"/>
                <a:gd name="csY7" fmla="*/ 396653 h 812398"/>
                <a:gd name="csX8" fmla="*/ 469128 w 743428"/>
                <a:gd name="csY8" fmla="*/ 351595 h 812398"/>
                <a:gd name="csX9" fmla="*/ 454873 w 743428"/>
                <a:gd name="csY9" fmla="*/ 335882 h 812398"/>
                <a:gd name="csX10" fmla="*/ 460765 w 743428"/>
                <a:gd name="csY10" fmla="*/ 330392 h 812398"/>
                <a:gd name="csX11" fmla="*/ 464281 w 743428"/>
                <a:gd name="csY11" fmla="*/ 311555 h 812398"/>
                <a:gd name="csX12" fmla="*/ 451262 w 743428"/>
                <a:gd name="csY12" fmla="*/ 289121 h 812398"/>
                <a:gd name="csX13" fmla="*/ 442328 w 743428"/>
                <a:gd name="csY13" fmla="*/ 258641 h 812398"/>
                <a:gd name="csX14" fmla="*/ 442994 w 743428"/>
                <a:gd name="csY14" fmla="*/ 204212 h 812398"/>
                <a:gd name="csX15" fmla="*/ 446795 w 743428"/>
                <a:gd name="csY15" fmla="*/ 180074 h 812398"/>
                <a:gd name="csX16" fmla="*/ 489275 w 743428"/>
                <a:gd name="csY16" fmla="*/ 187079 h 812398"/>
                <a:gd name="csX17" fmla="*/ 516740 w 743428"/>
                <a:gd name="csY17" fmla="*/ 187079 h 812398"/>
                <a:gd name="csX18" fmla="*/ 523107 w 743428"/>
                <a:gd name="csY18" fmla="*/ 190297 h 812398"/>
                <a:gd name="csX19" fmla="*/ 538028 w 743428"/>
                <a:gd name="csY19" fmla="*/ 235071 h 812398"/>
                <a:gd name="csX20" fmla="*/ 544205 w 743428"/>
                <a:gd name="csY20" fmla="*/ 271514 h 812398"/>
                <a:gd name="csX21" fmla="*/ 537743 w 743428"/>
                <a:gd name="csY21" fmla="*/ 294611 h 812398"/>
                <a:gd name="csX22" fmla="*/ 535652 w 743428"/>
                <a:gd name="csY22" fmla="*/ 315625 h 812398"/>
                <a:gd name="csX23" fmla="*/ 537933 w 743428"/>
                <a:gd name="csY23" fmla="*/ 325943 h 812398"/>
                <a:gd name="csX24" fmla="*/ 541734 w 743428"/>
                <a:gd name="csY24" fmla="*/ 332190 h 812398"/>
                <a:gd name="csX25" fmla="*/ 548672 w 743428"/>
                <a:gd name="csY25" fmla="*/ 329351 h 812398"/>
                <a:gd name="csX26" fmla="*/ 569864 w 743428"/>
                <a:gd name="csY26" fmla="*/ 331906 h 812398"/>
                <a:gd name="csX27" fmla="*/ 586020 w 743428"/>
                <a:gd name="csY27" fmla="*/ 319033 h 812398"/>
                <a:gd name="csX28" fmla="*/ 586020 w 743428"/>
                <a:gd name="csY28" fmla="*/ 309756 h 812398"/>
                <a:gd name="csX29" fmla="*/ 578227 w 743428"/>
                <a:gd name="csY29" fmla="*/ 297167 h 812398"/>
                <a:gd name="csX30" fmla="*/ 571955 w 743428"/>
                <a:gd name="csY30" fmla="*/ 272934 h 812398"/>
                <a:gd name="csX31" fmla="*/ 568249 w 743428"/>
                <a:gd name="csY31" fmla="*/ 180926 h 812398"/>
                <a:gd name="csX32" fmla="*/ 548862 w 743428"/>
                <a:gd name="csY32" fmla="*/ 152245 h 812398"/>
                <a:gd name="csX33" fmla="*/ 487280 w 743428"/>
                <a:gd name="csY33" fmla="*/ 128296 h 812398"/>
                <a:gd name="csX34" fmla="*/ 469508 w 743428"/>
                <a:gd name="csY34" fmla="*/ 126498 h 812398"/>
                <a:gd name="csX35" fmla="*/ 453637 w 743428"/>
                <a:gd name="csY35" fmla="*/ 122333 h 812398"/>
                <a:gd name="csX36" fmla="*/ 405455 w 743428"/>
                <a:gd name="csY36" fmla="*/ 113151 h 812398"/>
                <a:gd name="csX37" fmla="*/ 383502 w 743428"/>
                <a:gd name="csY37" fmla="*/ 109932 h 812398"/>
                <a:gd name="csX38" fmla="*/ 374664 w 743428"/>
                <a:gd name="csY38" fmla="*/ 108134 h 812398"/>
                <a:gd name="csX39" fmla="*/ 364686 w 743428"/>
                <a:gd name="csY39" fmla="*/ 99804 h 812398"/>
                <a:gd name="csX40" fmla="*/ 367347 w 743428"/>
                <a:gd name="csY40" fmla="*/ 83523 h 812398"/>
                <a:gd name="csX41" fmla="*/ 377325 w 743428"/>
                <a:gd name="csY41" fmla="*/ 60710 h 812398"/>
                <a:gd name="csX42" fmla="*/ 373049 w 743428"/>
                <a:gd name="csY42" fmla="*/ 24551 h 812398"/>
                <a:gd name="csX43" fmla="*/ 319925 w 743428"/>
                <a:gd name="csY43" fmla="*/ 981 h 812398"/>
                <a:gd name="csX44" fmla="*/ 304624 w 743428"/>
                <a:gd name="csY44" fmla="*/ 1549 h 812398"/>
                <a:gd name="csX45" fmla="*/ 285522 w 743428"/>
                <a:gd name="csY45" fmla="*/ 27012 h 812398"/>
                <a:gd name="csX46" fmla="*/ 285142 w 743428"/>
                <a:gd name="csY46" fmla="*/ 35342 h 812398"/>
                <a:gd name="csX47" fmla="*/ 282766 w 743428"/>
                <a:gd name="csY47" fmla="*/ 56166 h 812398"/>
                <a:gd name="csX48" fmla="*/ 278490 w 743428"/>
                <a:gd name="csY48" fmla="*/ 65443 h 812398"/>
                <a:gd name="csX49" fmla="*/ 279440 w 743428"/>
                <a:gd name="csY49" fmla="*/ 75477 h 812398"/>
                <a:gd name="csX50" fmla="*/ 282386 w 743428"/>
                <a:gd name="csY50" fmla="*/ 81819 h 812398"/>
                <a:gd name="csX51" fmla="*/ 285807 w 743428"/>
                <a:gd name="csY51" fmla="*/ 97532 h 812398"/>
                <a:gd name="csX52" fmla="*/ 287518 w 743428"/>
                <a:gd name="csY52" fmla="*/ 105389 h 812398"/>
                <a:gd name="csX53" fmla="*/ 296356 w 743428"/>
                <a:gd name="csY53" fmla="*/ 114476 h 812398"/>
                <a:gd name="csX54" fmla="*/ 302914 w 743428"/>
                <a:gd name="csY54" fmla="*/ 115517 h 812398"/>
                <a:gd name="csX55" fmla="*/ 308996 w 743428"/>
                <a:gd name="csY55" fmla="*/ 120156 h 812398"/>
                <a:gd name="csX56" fmla="*/ 311752 w 743428"/>
                <a:gd name="csY56" fmla="*/ 135490 h 812398"/>
                <a:gd name="csX57" fmla="*/ 306335 w 743428"/>
                <a:gd name="csY57" fmla="*/ 140791 h 812398"/>
                <a:gd name="csX58" fmla="*/ 278300 w 743428"/>
                <a:gd name="csY58" fmla="*/ 153854 h 812398"/>
                <a:gd name="csX59" fmla="*/ 262334 w 743428"/>
                <a:gd name="csY59" fmla="*/ 180926 h 812398"/>
                <a:gd name="csX60" fmla="*/ 261099 w 743428"/>
                <a:gd name="csY60" fmla="*/ 193042 h 812398"/>
                <a:gd name="csX61" fmla="*/ 255777 w 743428"/>
                <a:gd name="csY61" fmla="*/ 217180 h 812398"/>
                <a:gd name="csX62" fmla="*/ 249409 w 743428"/>
                <a:gd name="csY62" fmla="*/ 238573 h 812398"/>
                <a:gd name="csX63" fmla="*/ 248079 w 743428"/>
                <a:gd name="csY63" fmla="*/ 261102 h 812398"/>
                <a:gd name="csX64" fmla="*/ 244848 w 743428"/>
                <a:gd name="csY64" fmla="*/ 259682 h 812398"/>
                <a:gd name="csX65" fmla="*/ 210065 w 743428"/>
                <a:gd name="csY65" fmla="*/ 236585 h 812398"/>
                <a:gd name="csX66" fmla="*/ 204743 w 743428"/>
                <a:gd name="csY66" fmla="*/ 231852 h 812398"/>
                <a:gd name="csX67" fmla="*/ 200752 w 743428"/>
                <a:gd name="csY67" fmla="*/ 215287 h 812398"/>
                <a:gd name="csX68" fmla="*/ 200942 w 743428"/>
                <a:gd name="csY68" fmla="*/ 196450 h 812398"/>
                <a:gd name="csX69" fmla="*/ 191058 w 743428"/>
                <a:gd name="csY69" fmla="*/ 186984 h 812398"/>
                <a:gd name="csX70" fmla="*/ 178704 w 743428"/>
                <a:gd name="csY70" fmla="*/ 187363 h 812398"/>
                <a:gd name="csX71" fmla="*/ 163119 w 743428"/>
                <a:gd name="csY71" fmla="*/ 205064 h 812398"/>
                <a:gd name="csX72" fmla="*/ 158842 w 743428"/>
                <a:gd name="csY72" fmla="*/ 218695 h 812398"/>
                <a:gd name="csX73" fmla="*/ 170626 w 743428"/>
                <a:gd name="csY73" fmla="*/ 238857 h 812398"/>
                <a:gd name="csX74" fmla="*/ 207975 w 743428"/>
                <a:gd name="csY74" fmla="*/ 276247 h 812398"/>
                <a:gd name="csX75" fmla="*/ 247984 w 743428"/>
                <a:gd name="csY75" fmla="*/ 312501 h 812398"/>
                <a:gd name="csX76" fmla="*/ 255301 w 743428"/>
                <a:gd name="csY76" fmla="*/ 316950 h 812398"/>
                <a:gd name="csX77" fmla="*/ 265470 w 743428"/>
                <a:gd name="csY77" fmla="*/ 317140 h 812398"/>
                <a:gd name="csX78" fmla="*/ 280581 w 743428"/>
                <a:gd name="csY78" fmla="*/ 299344 h 812398"/>
                <a:gd name="csX79" fmla="*/ 290369 w 743428"/>
                <a:gd name="csY79" fmla="*/ 264794 h 812398"/>
                <a:gd name="csX80" fmla="*/ 291700 w 743428"/>
                <a:gd name="csY80" fmla="*/ 264794 h 812398"/>
                <a:gd name="csX81" fmla="*/ 292840 w 743428"/>
                <a:gd name="csY81" fmla="*/ 267539 h 812398"/>
                <a:gd name="csX82" fmla="*/ 326672 w 743428"/>
                <a:gd name="csY82" fmla="*/ 346105 h 812398"/>
                <a:gd name="csX83" fmla="*/ 329523 w 743428"/>
                <a:gd name="csY83" fmla="*/ 352921 h 812398"/>
                <a:gd name="csX84" fmla="*/ 341497 w 743428"/>
                <a:gd name="csY84" fmla="*/ 383211 h 812398"/>
                <a:gd name="csX85" fmla="*/ 335700 w 743428"/>
                <a:gd name="csY85" fmla="*/ 388512 h 812398"/>
                <a:gd name="csX86" fmla="*/ 262809 w 743428"/>
                <a:gd name="csY86" fmla="*/ 456193 h 812398"/>
                <a:gd name="csX87" fmla="*/ 255111 w 743428"/>
                <a:gd name="csY87" fmla="*/ 465659 h 812398"/>
                <a:gd name="csX88" fmla="*/ 207880 w 743428"/>
                <a:gd name="csY88" fmla="*/ 510621 h 812398"/>
                <a:gd name="csX89" fmla="*/ 186117 w 743428"/>
                <a:gd name="csY89" fmla="*/ 545172 h 812398"/>
                <a:gd name="csX90" fmla="*/ 164449 w 743428"/>
                <a:gd name="csY90" fmla="*/ 606700 h 812398"/>
                <a:gd name="csX91" fmla="*/ 133183 w 743428"/>
                <a:gd name="csY91" fmla="*/ 678451 h 812398"/>
                <a:gd name="csX92" fmla="*/ 105433 w 743428"/>
                <a:gd name="csY92" fmla="*/ 725117 h 812398"/>
                <a:gd name="csX93" fmla="*/ 101822 w 743428"/>
                <a:gd name="csY93" fmla="*/ 728714 h 812398"/>
                <a:gd name="csX94" fmla="*/ 88232 w 743428"/>
                <a:gd name="csY94" fmla="*/ 728998 h 812398"/>
                <a:gd name="csX95" fmla="*/ 80534 w 743428"/>
                <a:gd name="csY95" fmla="*/ 724171 h 812398"/>
                <a:gd name="csX96" fmla="*/ 76352 w 743428"/>
                <a:gd name="csY96" fmla="*/ 724455 h 812398"/>
                <a:gd name="csX97" fmla="*/ 76162 w 743428"/>
                <a:gd name="csY97" fmla="*/ 728430 h 812398"/>
                <a:gd name="csX98" fmla="*/ 78063 w 743428"/>
                <a:gd name="csY98" fmla="*/ 733447 h 812398"/>
                <a:gd name="csX99" fmla="*/ 50028 w 743428"/>
                <a:gd name="csY99" fmla="*/ 733731 h 812398"/>
                <a:gd name="csX100" fmla="*/ 23133 w 743428"/>
                <a:gd name="csY100" fmla="*/ 728714 h 812398"/>
                <a:gd name="csX101" fmla="*/ 16006 w 743428"/>
                <a:gd name="csY101" fmla="*/ 725875 h 812398"/>
                <a:gd name="csX102" fmla="*/ 230 w 743428"/>
                <a:gd name="csY102" fmla="*/ 739127 h 812398"/>
                <a:gd name="csX103" fmla="*/ 4602 w 743428"/>
                <a:gd name="csY103" fmla="*/ 750391 h 812398"/>
                <a:gd name="csX104" fmla="*/ 51168 w 743428"/>
                <a:gd name="csY104" fmla="*/ 788065 h 812398"/>
                <a:gd name="csX105" fmla="*/ 85381 w 743428"/>
                <a:gd name="csY105" fmla="*/ 804725 h 812398"/>
                <a:gd name="csX106" fmla="*/ 115506 w 743428"/>
                <a:gd name="csY106" fmla="*/ 812203 h 812398"/>
                <a:gd name="csX107" fmla="*/ 120733 w 743428"/>
                <a:gd name="csY107" fmla="*/ 807754 h 812398"/>
                <a:gd name="csX108" fmla="*/ 125675 w 743428"/>
                <a:gd name="csY108" fmla="*/ 795070 h 812398"/>
                <a:gd name="csX109" fmla="*/ 129286 w 743428"/>
                <a:gd name="csY109" fmla="*/ 784563 h 812398"/>
                <a:gd name="csX110" fmla="*/ 133183 w 743428"/>
                <a:gd name="csY110" fmla="*/ 772068 h 812398"/>
                <a:gd name="csX111" fmla="*/ 133943 w 743428"/>
                <a:gd name="csY111" fmla="*/ 764874 h 812398"/>
                <a:gd name="csX112" fmla="*/ 134988 w 743428"/>
                <a:gd name="csY112" fmla="*/ 759668 h 812398"/>
                <a:gd name="csX113" fmla="*/ 161788 w 743428"/>
                <a:gd name="csY113" fmla="*/ 714137 h 812398"/>
                <a:gd name="csX114" fmla="*/ 201797 w 743428"/>
                <a:gd name="csY114" fmla="*/ 664725 h 812398"/>
                <a:gd name="csX115" fmla="*/ 233729 w 743428"/>
                <a:gd name="csY115" fmla="*/ 596477 h 812398"/>
                <a:gd name="csX116" fmla="*/ 236010 w 743428"/>
                <a:gd name="csY116" fmla="*/ 585023 h 812398"/>
                <a:gd name="csX117" fmla="*/ 259768 w 743428"/>
                <a:gd name="csY117" fmla="*/ 553218 h 812398"/>
                <a:gd name="csX118" fmla="*/ 324961 w 743428"/>
                <a:gd name="csY118" fmla="*/ 519898 h 812398"/>
                <a:gd name="csX119" fmla="*/ 345109 w 743428"/>
                <a:gd name="csY119" fmla="*/ 522359 h 812398"/>
                <a:gd name="csX120" fmla="*/ 392816 w 743428"/>
                <a:gd name="csY120" fmla="*/ 475787 h 812398"/>
                <a:gd name="csX121" fmla="*/ 397282 w 743428"/>
                <a:gd name="csY121" fmla="*/ 481656 h 812398"/>
                <a:gd name="csX122" fmla="*/ 436721 w 743428"/>
                <a:gd name="csY122" fmla="*/ 533623 h 812398"/>
                <a:gd name="csX123" fmla="*/ 443754 w 743428"/>
                <a:gd name="csY123" fmla="*/ 538167 h 812398"/>
                <a:gd name="csX124" fmla="*/ 449171 w 743428"/>
                <a:gd name="csY124" fmla="*/ 542332 h 812398"/>
                <a:gd name="csX125" fmla="*/ 498113 w 743428"/>
                <a:gd name="csY125" fmla="*/ 596382 h 812398"/>
                <a:gd name="csX126" fmla="*/ 544300 w 743428"/>
                <a:gd name="csY126" fmla="*/ 604617 h 812398"/>
                <a:gd name="csX127" fmla="*/ 613105 w 743428"/>
                <a:gd name="csY127" fmla="*/ 567132 h 812398"/>
                <a:gd name="csX128" fmla="*/ 665088 w 743428"/>
                <a:gd name="csY128" fmla="*/ 542900 h 812398"/>
                <a:gd name="csX129" fmla="*/ 666039 w 743428"/>
                <a:gd name="csY129" fmla="*/ 542521 h 812398"/>
                <a:gd name="csX130" fmla="*/ 683715 w 743428"/>
                <a:gd name="csY130" fmla="*/ 546497 h 812398"/>
                <a:gd name="csX131" fmla="*/ 695784 w 743428"/>
                <a:gd name="csY131" fmla="*/ 551041 h 812398"/>
                <a:gd name="csX132" fmla="*/ 715171 w 743428"/>
                <a:gd name="csY132" fmla="*/ 566281 h 812398"/>
                <a:gd name="csX133" fmla="*/ 723439 w 743428"/>
                <a:gd name="csY133" fmla="*/ 580858 h 812398"/>
                <a:gd name="csX134" fmla="*/ 733703 w 743428"/>
                <a:gd name="csY134" fmla="*/ 587011 h 812398"/>
                <a:gd name="csX135" fmla="*/ 742161 w 743428"/>
                <a:gd name="csY135" fmla="*/ 577261 h 812398"/>
                <a:gd name="csX136" fmla="*/ 740355 w 743428"/>
                <a:gd name="csY136" fmla="*/ 540533 h 812398"/>
                <a:gd name="csX137" fmla="*/ 728666 w 743428"/>
                <a:gd name="csY137" fmla="*/ 497937 h 812398"/>
                <a:gd name="csX138" fmla="*/ 714981 w 743428"/>
                <a:gd name="csY138" fmla="*/ 472853 h 812398"/>
                <a:gd name="csX139" fmla="*/ 696830 w 743428"/>
                <a:gd name="csY139" fmla="*/ 472758 h 812398"/>
                <a:gd name="csX140" fmla="*/ 679818 w 743428"/>
                <a:gd name="csY140" fmla="*/ 486578 h 812398"/>
                <a:gd name="csX141" fmla="*/ 676587 w 743428"/>
                <a:gd name="csY141" fmla="*/ 490270 h 812398"/>
                <a:gd name="csX142" fmla="*/ 668604 w 743428"/>
                <a:gd name="csY142" fmla="*/ 498410 h 812398"/>
                <a:gd name="csX143" fmla="*/ 620137 w 743428"/>
                <a:gd name="csY143" fmla="*/ 517058 h 812398"/>
                <a:gd name="csX144" fmla="*/ 606167 w 743428"/>
                <a:gd name="csY144" fmla="*/ 519519 h 812398"/>
                <a:gd name="csX145" fmla="*/ 544585 w 743428"/>
                <a:gd name="csY145" fmla="*/ 546876 h 812398"/>
                <a:gd name="csX146" fmla="*/ 539263 w 743428"/>
                <a:gd name="csY146" fmla="*/ 552555 h 8123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Lst>
              <a:rect l="l" t="t" r="r" b="b"/>
              <a:pathLst>
                <a:path w="743428" h="812398">
                  <a:moveTo>
                    <a:pt x="539548" y="552366"/>
                  </a:moveTo>
                  <a:cubicBezTo>
                    <a:pt x="535937" y="545172"/>
                    <a:pt x="532421" y="538830"/>
                    <a:pt x="529475" y="532298"/>
                  </a:cubicBezTo>
                  <a:cubicBezTo>
                    <a:pt x="524248" y="520655"/>
                    <a:pt x="519306" y="509012"/>
                    <a:pt x="514554" y="497275"/>
                  </a:cubicBezTo>
                  <a:cubicBezTo>
                    <a:pt x="513889" y="495665"/>
                    <a:pt x="514269" y="493015"/>
                    <a:pt x="515220" y="491500"/>
                  </a:cubicBezTo>
                  <a:cubicBezTo>
                    <a:pt x="517880" y="487335"/>
                    <a:pt x="517785" y="483833"/>
                    <a:pt x="514839" y="479857"/>
                  </a:cubicBezTo>
                  <a:cubicBezTo>
                    <a:pt x="504861" y="466132"/>
                    <a:pt x="495072" y="452217"/>
                    <a:pt x="484999" y="438586"/>
                  </a:cubicBezTo>
                  <a:cubicBezTo>
                    <a:pt x="483003" y="435936"/>
                    <a:pt x="482623" y="433948"/>
                    <a:pt x="483858" y="430919"/>
                  </a:cubicBezTo>
                  <a:cubicBezTo>
                    <a:pt x="488040" y="419939"/>
                    <a:pt x="491081" y="408580"/>
                    <a:pt x="489940" y="396653"/>
                  </a:cubicBezTo>
                  <a:cubicBezTo>
                    <a:pt x="488325" y="379236"/>
                    <a:pt x="479392" y="365037"/>
                    <a:pt x="469128" y="351595"/>
                  </a:cubicBezTo>
                  <a:cubicBezTo>
                    <a:pt x="464947" y="346105"/>
                    <a:pt x="459815" y="341278"/>
                    <a:pt x="454873" y="335882"/>
                  </a:cubicBezTo>
                  <a:cubicBezTo>
                    <a:pt x="456679" y="334178"/>
                    <a:pt x="458864" y="332380"/>
                    <a:pt x="460765" y="330392"/>
                  </a:cubicBezTo>
                  <a:cubicBezTo>
                    <a:pt x="466847" y="324239"/>
                    <a:pt x="468083" y="319317"/>
                    <a:pt x="464281" y="311555"/>
                  </a:cubicBezTo>
                  <a:cubicBezTo>
                    <a:pt x="460480" y="303793"/>
                    <a:pt x="456298" y="296125"/>
                    <a:pt x="451262" y="289121"/>
                  </a:cubicBezTo>
                  <a:cubicBezTo>
                    <a:pt x="444514" y="279844"/>
                    <a:pt x="441948" y="270000"/>
                    <a:pt x="442328" y="258641"/>
                  </a:cubicBezTo>
                  <a:cubicBezTo>
                    <a:pt x="442994" y="240466"/>
                    <a:pt x="442328" y="222292"/>
                    <a:pt x="442994" y="204212"/>
                  </a:cubicBezTo>
                  <a:cubicBezTo>
                    <a:pt x="443279" y="196072"/>
                    <a:pt x="445465" y="188026"/>
                    <a:pt x="446795" y="180074"/>
                  </a:cubicBezTo>
                  <a:cubicBezTo>
                    <a:pt x="461810" y="182630"/>
                    <a:pt x="475495" y="185470"/>
                    <a:pt x="489275" y="187079"/>
                  </a:cubicBezTo>
                  <a:cubicBezTo>
                    <a:pt x="498303" y="188120"/>
                    <a:pt x="507617" y="187363"/>
                    <a:pt x="516740" y="187079"/>
                  </a:cubicBezTo>
                  <a:cubicBezTo>
                    <a:pt x="519686" y="187079"/>
                    <a:pt x="521967" y="186795"/>
                    <a:pt x="523107" y="190297"/>
                  </a:cubicBezTo>
                  <a:cubicBezTo>
                    <a:pt x="528049" y="205253"/>
                    <a:pt x="533941" y="219925"/>
                    <a:pt x="538028" y="235071"/>
                  </a:cubicBezTo>
                  <a:cubicBezTo>
                    <a:pt x="541259" y="246903"/>
                    <a:pt x="542684" y="259303"/>
                    <a:pt x="544205" y="271514"/>
                  </a:cubicBezTo>
                  <a:cubicBezTo>
                    <a:pt x="545250" y="279844"/>
                    <a:pt x="542399" y="287606"/>
                    <a:pt x="537743" y="294611"/>
                  </a:cubicBezTo>
                  <a:cubicBezTo>
                    <a:pt x="533276" y="301332"/>
                    <a:pt x="531850" y="308052"/>
                    <a:pt x="535652" y="315625"/>
                  </a:cubicBezTo>
                  <a:cubicBezTo>
                    <a:pt x="537172" y="318749"/>
                    <a:pt x="536887" y="322630"/>
                    <a:pt x="537933" y="325943"/>
                  </a:cubicBezTo>
                  <a:cubicBezTo>
                    <a:pt x="538693" y="328309"/>
                    <a:pt x="539928" y="331433"/>
                    <a:pt x="541734" y="332190"/>
                  </a:cubicBezTo>
                  <a:cubicBezTo>
                    <a:pt x="543350" y="332853"/>
                    <a:pt x="546106" y="330581"/>
                    <a:pt x="548672" y="329351"/>
                  </a:cubicBezTo>
                  <a:cubicBezTo>
                    <a:pt x="554944" y="335598"/>
                    <a:pt x="561406" y="337018"/>
                    <a:pt x="569864" y="331906"/>
                  </a:cubicBezTo>
                  <a:cubicBezTo>
                    <a:pt x="575756" y="328404"/>
                    <a:pt x="580888" y="323576"/>
                    <a:pt x="586020" y="319033"/>
                  </a:cubicBezTo>
                  <a:cubicBezTo>
                    <a:pt x="589156" y="316288"/>
                    <a:pt x="587921" y="312785"/>
                    <a:pt x="586020" y="309756"/>
                  </a:cubicBezTo>
                  <a:cubicBezTo>
                    <a:pt x="583549" y="305497"/>
                    <a:pt x="580888" y="301332"/>
                    <a:pt x="578227" y="297167"/>
                  </a:cubicBezTo>
                  <a:cubicBezTo>
                    <a:pt x="573570" y="289783"/>
                    <a:pt x="571670" y="281737"/>
                    <a:pt x="571955" y="272934"/>
                  </a:cubicBezTo>
                  <a:cubicBezTo>
                    <a:pt x="572905" y="242170"/>
                    <a:pt x="571955" y="211501"/>
                    <a:pt x="568249" y="180926"/>
                  </a:cubicBezTo>
                  <a:cubicBezTo>
                    <a:pt x="566633" y="167769"/>
                    <a:pt x="561406" y="158208"/>
                    <a:pt x="548862" y="152245"/>
                  </a:cubicBezTo>
                  <a:cubicBezTo>
                    <a:pt x="528904" y="142684"/>
                    <a:pt x="509327" y="132461"/>
                    <a:pt x="487280" y="128296"/>
                  </a:cubicBezTo>
                  <a:cubicBezTo>
                    <a:pt x="481482" y="127160"/>
                    <a:pt x="475400" y="127444"/>
                    <a:pt x="469508" y="126498"/>
                  </a:cubicBezTo>
                  <a:cubicBezTo>
                    <a:pt x="464091" y="125646"/>
                    <a:pt x="458104" y="124983"/>
                    <a:pt x="453637" y="122333"/>
                  </a:cubicBezTo>
                  <a:cubicBezTo>
                    <a:pt x="438527" y="113435"/>
                    <a:pt x="422561" y="110974"/>
                    <a:pt x="405455" y="113151"/>
                  </a:cubicBezTo>
                  <a:cubicBezTo>
                    <a:pt x="397853" y="114097"/>
                    <a:pt x="390630" y="112583"/>
                    <a:pt x="383502" y="109932"/>
                  </a:cubicBezTo>
                  <a:cubicBezTo>
                    <a:pt x="380746" y="108891"/>
                    <a:pt x="377610" y="108039"/>
                    <a:pt x="374664" y="108134"/>
                  </a:cubicBezTo>
                  <a:cubicBezTo>
                    <a:pt x="368487" y="108323"/>
                    <a:pt x="364591" y="105862"/>
                    <a:pt x="364686" y="99804"/>
                  </a:cubicBezTo>
                  <a:cubicBezTo>
                    <a:pt x="364781" y="94314"/>
                    <a:pt x="365541" y="88634"/>
                    <a:pt x="367347" y="83523"/>
                  </a:cubicBezTo>
                  <a:cubicBezTo>
                    <a:pt x="370103" y="75761"/>
                    <a:pt x="374189" y="68377"/>
                    <a:pt x="377325" y="60710"/>
                  </a:cubicBezTo>
                  <a:cubicBezTo>
                    <a:pt x="382457" y="47931"/>
                    <a:pt x="381222" y="35626"/>
                    <a:pt x="373049" y="24551"/>
                  </a:cubicBezTo>
                  <a:cubicBezTo>
                    <a:pt x="359934" y="6660"/>
                    <a:pt x="343113" y="-3279"/>
                    <a:pt x="319925" y="981"/>
                  </a:cubicBezTo>
                  <a:cubicBezTo>
                    <a:pt x="314983" y="1833"/>
                    <a:pt x="309756" y="1454"/>
                    <a:pt x="304624" y="1549"/>
                  </a:cubicBezTo>
                  <a:cubicBezTo>
                    <a:pt x="290654" y="1833"/>
                    <a:pt x="281911" y="13665"/>
                    <a:pt x="285522" y="27012"/>
                  </a:cubicBezTo>
                  <a:cubicBezTo>
                    <a:pt x="286188" y="29567"/>
                    <a:pt x="285712" y="32691"/>
                    <a:pt x="285142" y="35342"/>
                  </a:cubicBezTo>
                  <a:cubicBezTo>
                    <a:pt x="283527" y="42157"/>
                    <a:pt x="280581" y="48594"/>
                    <a:pt x="282766" y="56166"/>
                  </a:cubicBezTo>
                  <a:cubicBezTo>
                    <a:pt x="283527" y="58722"/>
                    <a:pt x="280486" y="62698"/>
                    <a:pt x="278490" y="65443"/>
                  </a:cubicBezTo>
                  <a:cubicBezTo>
                    <a:pt x="275449" y="69419"/>
                    <a:pt x="274879" y="72258"/>
                    <a:pt x="279440" y="75477"/>
                  </a:cubicBezTo>
                  <a:cubicBezTo>
                    <a:pt x="281151" y="76707"/>
                    <a:pt x="281816" y="79547"/>
                    <a:pt x="282386" y="81819"/>
                  </a:cubicBezTo>
                  <a:cubicBezTo>
                    <a:pt x="283717" y="87025"/>
                    <a:pt x="284667" y="92231"/>
                    <a:pt x="285807" y="97532"/>
                  </a:cubicBezTo>
                  <a:cubicBezTo>
                    <a:pt x="286378" y="100183"/>
                    <a:pt x="287233" y="102738"/>
                    <a:pt x="287518" y="105389"/>
                  </a:cubicBezTo>
                  <a:cubicBezTo>
                    <a:pt x="288183" y="111352"/>
                    <a:pt x="290274" y="113624"/>
                    <a:pt x="296356" y="114476"/>
                  </a:cubicBezTo>
                  <a:cubicBezTo>
                    <a:pt x="298542" y="114760"/>
                    <a:pt x="300918" y="114665"/>
                    <a:pt x="302914" y="115517"/>
                  </a:cubicBezTo>
                  <a:cubicBezTo>
                    <a:pt x="305194" y="116559"/>
                    <a:pt x="308330" y="118073"/>
                    <a:pt x="308996" y="120156"/>
                  </a:cubicBezTo>
                  <a:cubicBezTo>
                    <a:pt x="310706" y="125078"/>
                    <a:pt x="311657" y="130379"/>
                    <a:pt x="311752" y="135490"/>
                  </a:cubicBezTo>
                  <a:cubicBezTo>
                    <a:pt x="311752" y="137289"/>
                    <a:pt x="308616" y="139655"/>
                    <a:pt x="306335" y="140791"/>
                  </a:cubicBezTo>
                  <a:cubicBezTo>
                    <a:pt x="297116" y="145335"/>
                    <a:pt x="287423" y="149026"/>
                    <a:pt x="278300" y="153854"/>
                  </a:cubicBezTo>
                  <a:cubicBezTo>
                    <a:pt x="267656" y="159439"/>
                    <a:pt x="264520" y="170040"/>
                    <a:pt x="262334" y="180926"/>
                  </a:cubicBezTo>
                  <a:cubicBezTo>
                    <a:pt x="261574" y="184902"/>
                    <a:pt x="261384" y="188972"/>
                    <a:pt x="261099" y="193042"/>
                  </a:cubicBezTo>
                  <a:cubicBezTo>
                    <a:pt x="260528" y="201372"/>
                    <a:pt x="259103" y="209418"/>
                    <a:pt x="255777" y="217180"/>
                  </a:cubicBezTo>
                  <a:cubicBezTo>
                    <a:pt x="252926" y="223996"/>
                    <a:pt x="250740" y="231284"/>
                    <a:pt x="249409" y="238573"/>
                  </a:cubicBezTo>
                  <a:cubicBezTo>
                    <a:pt x="248174" y="245862"/>
                    <a:pt x="248459" y="253435"/>
                    <a:pt x="248079" y="261102"/>
                  </a:cubicBezTo>
                  <a:cubicBezTo>
                    <a:pt x="247224" y="260723"/>
                    <a:pt x="245893" y="260345"/>
                    <a:pt x="244848" y="259682"/>
                  </a:cubicBezTo>
                  <a:cubicBezTo>
                    <a:pt x="233254" y="252015"/>
                    <a:pt x="221564" y="244347"/>
                    <a:pt x="210065" y="236585"/>
                  </a:cubicBezTo>
                  <a:cubicBezTo>
                    <a:pt x="208070" y="235260"/>
                    <a:pt x="206549" y="233462"/>
                    <a:pt x="204743" y="231852"/>
                  </a:cubicBezTo>
                  <a:cubicBezTo>
                    <a:pt x="199612" y="227214"/>
                    <a:pt x="197141" y="222197"/>
                    <a:pt x="200752" y="215287"/>
                  </a:cubicBezTo>
                  <a:cubicBezTo>
                    <a:pt x="203983" y="209229"/>
                    <a:pt x="203413" y="202319"/>
                    <a:pt x="200942" y="196450"/>
                  </a:cubicBezTo>
                  <a:cubicBezTo>
                    <a:pt x="199326" y="192569"/>
                    <a:pt x="194575" y="189919"/>
                    <a:pt x="191058" y="186984"/>
                  </a:cubicBezTo>
                  <a:cubicBezTo>
                    <a:pt x="186877" y="183577"/>
                    <a:pt x="183456" y="185091"/>
                    <a:pt x="178704" y="187363"/>
                  </a:cubicBezTo>
                  <a:cubicBezTo>
                    <a:pt x="170531" y="191244"/>
                    <a:pt x="167585" y="198438"/>
                    <a:pt x="163119" y="205064"/>
                  </a:cubicBezTo>
                  <a:cubicBezTo>
                    <a:pt x="160172" y="209418"/>
                    <a:pt x="157131" y="212921"/>
                    <a:pt x="158842" y="218695"/>
                  </a:cubicBezTo>
                  <a:cubicBezTo>
                    <a:pt x="161123" y="226457"/>
                    <a:pt x="163309" y="234030"/>
                    <a:pt x="170626" y="238857"/>
                  </a:cubicBezTo>
                  <a:cubicBezTo>
                    <a:pt x="185737" y="248702"/>
                    <a:pt x="195240" y="264131"/>
                    <a:pt x="207975" y="276247"/>
                  </a:cubicBezTo>
                  <a:cubicBezTo>
                    <a:pt x="220994" y="288647"/>
                    <a:pt x="234489" y="300574"/>
                    <a:pt x="247984" y="312501"/>
                  </a:cubicBezTo>
                  <a:cubicBezTo>
                    <a:pt x="250075" y="314395"/>
                    <a:pt x="252641" y="316288"/>
                    <a:pt x="255301" y="316950"/>
                  </a:cubicBezTo>
                  <a:cubicBezTo>
                    <a:pt x="258628" y="317802"/>
                    <a:pt x="263094" y="318654"/>
                    <a:pt x="265470" y="317140"/>
                  </a:cubicBezTo>
                  <a:cubicBezTo>
                    <a:pt x="272027" y="312785"/>
                    <a:pt x="278205" y="307390"/>
                    <a:pt x="280581" y="299344"/>
                  </a:cubicBezTo>
                  <a:cubicBezTo>
                    <a:pt x="284002" y="287890"/>
                    <a:pt x="287138" y="276342"/>
                    <a:pt x="290369" y="264794"/>
                  </a:cubicBezTo>
                  <a:cubicBezTo>
                    <a:pt x="290844" y="264794"/>
                    <a:pt x="291224" y="264794"/>
                    <a:pt x="291700" y="264794"/>
                  </a:cubicBezTo>
                  <a:cubicBezTo>
                    <a:pt x="292080" y="265740"/>
                    <a:pt x="292555" y="266592"/>
                    <a:pt x="292840" y="267539"/>
                  </a:cubicBezTo>
                  <a:cubicBezTo>
                    <a:pt x="299682" y="295652"/>
                    <a:pt x="311562" y="321589"/>
                    <a:pt x="326672" y="346105"/>
                  </a:cubicBezTo>
                  <a:cubicBezTo>
                    <a:pt x="328003" y="348188"/>
                    <a:pt x="329428" y="350649"/>
                    <a:pt x="329523" y="352921"/>
                  </a:cubicBezTo>
                  <a:cubicBezTo>
                    <a:pt x="329713" y="364374"/>
                    <a:pt x="332279" y="374787"/>
                    <a:pt x="341497" y="383211"/>
                  </a:cubicBezTo>
                  <a:cubicBezTo>
                    <a:pt x="339312" y="385199"/>
                    <a:pt x="337506" y="386808"/>
                    <a:pt x="335700" y="388512"/>
                  </a:cubicBezTo>
                  <a:cubicBezTo>
                    <a:pt x="311372" y="411041"/>
                    <a:pt x="287043" y="433569"/>
                    <a:pt x="262809" y="456193"/>
                  </a:cubicBezTo>
                  <a:cubicBezTo>
                    <a:pt x="259863" y="458938"/>
                    <a:pt x="257487" y="462346"/>
                    <a:pt x="255111" y="465659"/>
                  </a:cubicBezTo>
                  <a:cubicBezTo>
                    <a:pt x="242187" y="483549"/>
                    <a:pt x="227647" y="499641"/>
                    <a:pt x="207880" y="510621"/>
                  </a:cubicBezTo>
                  <a:cubicBezTo>
                    <a:pt x="194480" y="518005"/>
                    <a:pt x="187922" y="530973"/>
                    <a:pt x="186117" y="545172"/>
                  </a:cubicBezTo>
                  <a:cubicBezTo>
                    <a:pt x="183266" y="567416"/>
                    <a:pt x="173952" y="586821"/>
                    <a:pt x="164449" y="606700"/>
                  </a:cubicBezTo>
                  <a:cubicBezTo>
                    <a:pt x="153235" y="630270"/>
                    <a:pt x="143827" y="654597"/>
                    <a:pt x="133183" y="678451"/>
                  </a:cubicBezTo>
                  <a:cubicBezTo>
                    <a:pt x="125770" y="695016"/>
                    <a:pt x="117882" y="711392"/>
                    <a:pt x="105433" y="725117"/>
                  </a:cubicBezTo>
                  <a:cubicBezTo>
                    <a:pt x="104292" y="726348"/>
                    <a:pt x="103152" y="727673"/>
                    <a:pt x="101822" y="728714"/>
                  </a:cubicBezTo>
                  <a:cubicBezTo>
                    <a:pt x="95644" y="734110"/>
                    <a:pt x="94314" y="734015"/>
                    <a:pt x="88232" y="728998"/>
                  </a:cubicBezTo>
                  <a:cubicBezTo>
                    <a:pt x="85951" y="727105"/>
                    <a:pt x="83290" y="725496"/>
                    <a:pt x="80534" y="724171"/>
                  </a:cubicBezTo>
                  <a:cubicBezTo>
                    <a:pt x="79394" y="723603"/>
                    <a:pt x="77208" y="723697"/>
                    <a:pt x="76352" y="724455"/>
                  </a:cubicBezTo>
                  <a:cubicBezTo>
                    <a:pt x="75687" y="725023"/>
                    <a:pt x="75972" y="727105"/>
                    <a:pt x="76162" y="728430"/>
                  </a:cubicBezTo>
                  <a:cubicBezTo>
                    <a:pt x="76447" y="729850"/>
                    <a:pt x="77113" y="731175"/>
                    <a:pt x="78063" y="733447"/>
                  </a:cubicBezTo>
                  <a:cubicBezTo>
                    <a:pt x="68275" y="733447"/>
                    <a:pt x="58961" y="732406"/>
                    <a:pt x="50028" y="733731"/>
                  </a:cubicBezTo>
                  <a:cubicBezTo>
                    <a:pt x="40144" y="735151"/>
                    <a:pt x="31591" y="733163"/>
                    <a:pt x="23133" y="728714"/>
                  </a:cubicBezTo>
                  <a:cubicBezTo>
                    <a:pt x="20853" y="727484"/>
                    <a:pt x="18477" y="726632"/>
                    <a:pt x="16006" y="725875"/>
                  </a:cubicBezTo>
                  <a:cubicBezTo>
                    <a:pt x="6597" y="722751"/>
                    <a:pt x="-1480" y="729282"/>
                    <a:pt x="230" y="739127"/>
                  </a:cubicBezTo>
                  <a:cubicBezTo>
                    <a:pt x="895" y="743008"/>
                    <a:pt x="2606" y="746889"/>
                    <a:pt x="4602" y="750391"/>
                  </a:cubicBezTo>
                  <a:cubicBezTo>
                    <a:pt x="15246" y="768849"/>
                    <a:pt x="31686" y="780114"/>
                    <a:pt x="51168" y="788065"/>
                  </a:cubicBezTo>
                  <a:cubicBezTo>
                    <a:pt x="62953" y="792798"/>
                    <a:pt x="74357" y="798572"/>
                    <a:pt x="85381" y="804725"/>
                  </a:cubicBezTo>
                  <a:cubicBezTo>
                    <a:pt x="94884" y="810026"/>
                    <a:pt x="104483" y="813244"/>
                    <a:pt x="115506" y="812203"/>
                  </a:cubicBezTo>
                  <a:cubicBezTo>
                    <a:pt x="118548" y="811919"/>
                    <a:pt x="119878" y="810594"/>
                    <a:pt x="120733" y="807754"/>
                  </a:cubicBezTo>
                  <a:cubicBezTo>
                    <a:pt x="122064" y="803400"/>
                    <a:pt x="124060" y="799329"/>
                    <a:pt x="125675" y="795070"/>
                  </a:cubicBezTo>
                  <a:cubicBezTo>
                    <a:pt x="127006" y="791567"/>
                    <a:pt x="128146" y="788065"/>
                    <a:pt x="129286" y="784563"/>
                  </a:cubicBezTo>
                  <a:cubicBezTo>
                    <a:pt x="130617" y="780398"/>
                    <a:pt x="132042" y="776327"/>
                    <a:pt x="133183" y="772068"/>
                  </a:cubicBezTo>
                  <a:cubicBezTo>
                    <a:pt x="133753" y="769796"/>
                    <a:pt x="133658" y="767240"/>
                    <a:pt x="133943" y="764874"/>
                  </a:cubicBezTo>
                  <a:cubicBezTo>
                    <a:pt x="134133" y="763075"/>
                    <a:pt x="134133" y="761087"/>
                    <a:pt x="134988" y="759668"/>
                  </a:cubicBezTo>
                  <a:cubicBezTo>
                    <a:pt x="143827" y="744428"/>
                    <a:pt x="152190" y="728904"/>
                    <a:pt x="161788" y="714137"/>
                  </a:cubicBezTo>
                  <a:cubicBezTo>
                    <a:pt x="173382" y="696341"/>
                    <a:pt x="186307" y="679397"/>
                    <a:pt x="201797" y="664725"/>
                  </a:cubicBezTo>
                  <a:cubicBezTo>
                    <a:pt x="221374" y="645983"/>
                    <a:pt x="229452" y="622224"/>
                    <a:pt x="233729" y="596477"/>
                  </a:cubicBezTo>
                  <a:cubicBezTo>
                    <a:pt x="234394" y="592596"/>
                    <a:pt x="235249" y="588809"/>
                    <a:pt x="236010" y="585023"/>
                  </a:cubicBezTo>
                  <a:cubicBezTo>
                    <a:pt x="238671" y="570540"/>
                    <a:pt x="246653" y="559938"/>
                    <a:pt x="259768" y="553218"/>
                  </a:cubicBezTo>
                  <a:cubicBezTo>
                    <a:pt x="281436" y="542048"/>
                    <a:pt x="303294" y="531068"/>
                    <a:pt x="324961" y="519898"/>
                  </a:cubicBezTo>
                  <a:cubicBezTo>
                    <a:pt x="336366" y="514029"/>
                    <a:pt x="336271" y="513934"/>
                    <a:pt x="345109" y="522359"/>
                  </a:cubicBezTo>
                  <a:cubicBezTo>
                    <a:pt x="360884" y="506930"/>
                    <a:pt x="376660" y="491595"/>
                    <a:pt x="392816" y="475787"/>
                  </a:cubicBezTo>
                  <a:cubicBezTo>
                    <a:pt x="394906" y="478532"/>
                    <a:pt x="396047" y="480047"/>
                    <a:pt x="397282" y="481656"/>
                  </a:cubicBezTo>
                  <a:cubicBezTo>
                    <a:pt x="410397" y="498978"/>
                    <a:pt x="423417" y="516396"/>
                    <a:pt x="436721" y="533623"/>
                  </a:cubicBezTo>
                  <a:cubicBezTo>
                    <a:pt x="438337" y="535706"/>
                    <a:pt x="441378" y="536558"/>
                    <a:pt x="443754" y="538167"/>
                  </a:cubicBezTo>
                  <a:cubicBezTo>
                    <a:pt x="445655" y="539492"/>
                    <a:pt x="447650" y="540628"/>
                    <a:pt x="449171" y="542332"/>
                  </a:cubicBezTo>
                  <a:cubicBezTo>
                    <a:pt x="465612" y="560317"/>
                    <a:pt x="482148" y="578113"/>
                    <a:pt x="498113" y="596382"/>
                  </a:cubicBezTo>
                  <a:cubicBezTo>
                    <a:pt x="511798" y="612095"/>
                    <a:pt x="527004" y="613610"/>
                    <a:pt x="544300" y="604617"/>
                  </a:cubicBezTo>
                  <a:cubicBezTo>
                    <a:pt x="567488" y="592501"/>
                    <a:pt x="590201" y="579722"/>
                    <a:pt x="613105" y="567132"/>
                  </a:cubicBezTo>
                  <a:cubicBezTo>
                    <a:pt x="629926" y="557856"/>
                    <a:pt x="646271" y="547917"/>
                    <a:pt x="665088" y="542900"/>
                  </a:cubicBezTo>
                  <a:cubicBezTo>
                    <a:pt x="665373" y="542900"/>
                    <a:pt x="665753" y="542616"/>
                    <a:pt x="666039" y="542521"/>
                  </a:cubicBezTo>
                  <a:cubicBezTo>
                    <a:pt x="672596" y="540912"/>
                    <a:pt x="679438" y="538262"/>
                    <a:pt x="683715" y="546497"/>
                  </a:cubicBezTo>
                  <a:cubicBezTo>
                    <a:pt x="686376" y="551608"/>
                    <a:pt x="691793" y="549147"/>
                    <a:pt x="695784" y="551041"/>
                  </a:cubicBezTo>
                  <a:cubicBezTo>
                    <a:pt x="703482" y="554732"/>
                    <a:pt x="710990" y="558140"/>
                    <a:pt x="715171" y="566281"/>
                  </a:cubicBezTo>
                  <a:cubicBezTo>
                    <a:pt x="717737" y="571203"/>
                    <a:pt x="720398" y="576220"/>
                    <a:pt x="723439" y="580858"/>
                  </a:cubicBezTo>
                  <a:cubicBezTo>
                    <a:pt x="725720" y="584360"/>
                    <a:pt x="728476" y="588052"/>
                    <a:pt x="733703" y="587011"/>
                  </a:cubicBezTo>
                  <a:cubicBezTo>
                    <a:pt x="738835" y="585875"/>
                    <a:pt x="741305" y="582183"/>
                    <a:pt x="742161" y="577261"/>
                  </a:cubicBezTo>
                  <a:cubicBezTo>
                    <a:pt x="744347" y="564861"/>
                    <a:pt x="743681" y="552650"/>
                    <a:pt x="740355" y="540533"/>
                  </a:cubicBezTo>
                  <a:cubicBezTo>
                    <a:pt x="736459" y="526335"/>
                    <a:pt x="732467" y="512136"/>
                    <a:pt x="728666" y="497937"/>
                  </a:cubicBezTo>
                  <a:cubicBezTo>
                    <a:pt x="726100" y="488471"/>
                    <a:pt x="722679" y="479573"/>
                    <a:pt x="714981" y="472853"/>
                  </a:cubicBezTo>
                  <a:cubicBezTo>
                    <a:pt x="708519" y="467268"/>
                    <a:pt x="703197" y="467362"/>
                    <a:pt x="696830" y="472758"/>
                  </a:cubicBezTo>
                  <a:cubicBezTo>
                    <a:pt x="691223" y="477491"/>
                    <a:pt x="685425" y="481940"/>
                    <a:pt x="679818" y="486578"/>
                  </a:cubicBezTo>
                  <a:cubicBezTo>
                    <a:pt x="678583" y="487619"/>
                    <a:pt x="676682" y="488945"/>
                    <a:pt x="676587" y="490270"/>
                  </a:cubicBezTo>
                  <a:cubicBezTo>
                    <a:pt x="676112" y="495381"/>
                    <a:pt x="672311" y="496991"/>
                    <a:pt x="668604" y="498410"/>
                  </a:cubicBezTo>
                  <a:cubicBezTo>
                    <a:pt x="652544" y="504753"/>
                    <a:pt x="636388" y="511095"/>
                    <a:pt x="620137" y="517058"/>
                  </a:cubicBezTo>
                  <a:cubicBezTo>
                    <a:pt x="615766" y="518667"/>
                    <a:pt x="610729" y="519898"/>
                    <a:pt x="606167" y="519519"/>
                  </a:cubicBezTo>
                  <a:cubicBezTo>
                    <a:pt x="580413" y="517342"/>
                    <a:pt x="561406" y="529553"/>
                    <a:pt x="544585" y="546876"/>
                  </a:cubicBezTo>
                  <a:cubicBezTo>
                    <a:pt x="543065" y="548390"/>
                    <a:pt x="541639" y="550094"/>
                    <a:pt x="539263" y="552555"/>
                  </a:cubicBezTo>
                  <a:close/>
                </a:path>
              </a:pathLst>
            </a:custGeom>
            <a:solidFill>
              <a:srgbClr val="012A39"/>
            </a:solidFill>
            <a:ln w="9460" cap="flat">
              <a:noFill/>
              <a:prstDash val="solid"/>
              <a:miter/>
            </a:ln>
          </p:spPr>
          <p:txBody>
            <a:bodyPr/>
            <a:lstStyle/>
            <a:p>
              <a:endParaRPr lang="en-US"/>
            </a:p>
          </p:txBody>
        </p:sp>
        <p:sp>
          <p:nvSpPr>
            <p:cNvPr id="37" name="Freeform 36">
              <a:extLst>
                <a:ext uri="{FF2B5EF4-FFF2-40B4-BE49-F238E27FC236}">
                  <a16:creationId xmlns:a16="http://schemas.microsoft.com/office/drawing/2014/main" id="{B974945D-1030-0225-A690-2572BE299F79}"/>
                </a:ext>
              </a:extLst>
            </p:cNvPr>
            <p:cNvSpPr/>
            <p:nvPr/>
          </p:nvSpPr>
          <p:spPr>
            <a:xfrm flipH="1">
              <a:off x="1919570" y="2051735"/>
              <a:ext cx="437914" cy="478541"/>
            </a:xfrm>
            <a:custGeom>
              <a:avLst/>
              <a:gdLst>
                <a:gd name="csX0" fmla="*/ 539548 w 743428"/>
                <a:gd name="csY0" fmla="*/ 552366 h 812398"/>
                <a:gd name="csX1" fmla="*/ 529475 w 743428"/>
                <a:gd name="csY1" fmla="*/ 532298 h 812398"/>
                <a:gd name="csX2" fmla="*/ 514554 w 743428"/>
                <a:gd name="csY2" fmla="*/ 497275 h 812398"/>
                <a:gd name="csX3" fmla="*/ 515220 w 743428"/>
                <a:gd name="csY3" fmla="*/ 491500 h 812398"/>
                <a:gd name="csX4" fmla="*/ 514839 w 743428"/>
                <a:gd name="csY4" fmla="*/ 479857 h 812398"/>
                <a:gd name="csX5" fmla="*/ 484999 w 743428"/>
                <a:gd name="csY5" fmla="*/ 438586 h 812398"/>
                <a:gd name="csX6" fmla="*/ 483858 w 743428"/>
                <a:gd name="csY6" fmla="*/ 430919 h 812398"/>
                <a:gd name="csX7" fmla="*/ 489940 w 743428"/>
                <a:gd name="csY7" fmla="*/ 396653 h 812398"/>
                <a:gd name="csX8" fmla="*/ 469128 w 743428"/>
                <a:gd name="csY8" fmla="*/ 351595 h 812398"/>
                <a:gd name="csX9" fmla="*/ 454873 w 743428"/>
                <a:gd name="csY9" fmla="*/ 335882 h 812398"/>
                <a:gd name="csX10" fmla="*/ 460765 w 743428"/>
                <a:gd name="csY10" fmla="*/ 330392 h 812398"/>
                <a:gd name="csX11" fmla="*/ 464281 w 743428"/>
                <a:gd name="csY11" fmla="*/ 311555 h 812398"/>
                <a:gd name="csX12" fmla="*/ 451262 w 743428"/>
                <a:gd name="csY12" fmla="*/ 289121 h 812398"/>
                <a:gd name="csX13" fmla="*/ 442328 w 743428"/>
                <a:gd name="csY13" fmla="*/ 258641 h 812398"/>
                <a:gd name="csX14" fmla="*/ 442994 w 743428"/>
                <a:gd name="csY14" fmla="*/ 204212 h 812398"/>
                <a:gd name="csX15" fmla="*/ 446795 w 743428"/>
                <a:gd name="csY15" fmla="*/ 180074 h 812398"/>
                <a:gd name="csX16" fmla="*/ 489275 w 743428"/>
                <a:gd name="csY16" fmla="*/ 187079 h 812398"/>
                <a:gd name="csX17" fmla="*/ 516740 w 743428"/>
                <a:gd name="csY17" fmla="*/ 187079 h 812398"/>
                <a:gd name="csX18" fmla="*/ 523107 w 743428"/>
                <a:gd name="csY18" fmla="*/ 190297 h 812398"/>
                <a:gd name="csX19" fmla="*/ 538028 w 743428"/>
                <a:gd name="csY19" fmla="*/ 235071 h 812398"/>
                <a:gd name="csX20" fmla="*/ 544205 w 743428"/>
                <a:gd name="csY20" fmla="*/ 271514 h 812398"/>
                <a:gd name="csX21" fmla="*/ 537743 w 743428"/>
                <a:gd name="csY21" fmla="*/ 294611 h 812398"/>
                <a:gd name="csX22" fmla="*/ 535652 w 743428"/>
                <a:gd name="csY22" fmla="*/ 315625 h 812398"/>
                <a:gd name="csX23" fmla="*/ 537933 w 743428"/>
                <a:gd name="csY23" fmla="*/ 325943 h 812398"/>
                <a:gd name="csX24" fmla="*/ 541734 w 743428"/>
                <a:gd name="csY24" fmla="*/ 332190 h 812398"/>
                <a:gd name="csX25" fmla="*/ 548672 w 743428"/>
                <a:gd name="csY25" fmla="*/ 329351 h 812398"/>
                <a:gd name="csX26" fmla="*/ 569864 w 743428"/>
                <a:gd name="csY26" fmla="*/ 331906 h 812398"/>
                <a:gd name="csX27" fmla="*/ 586020 w 743428"/>
                <a:gd name="csY27" fmla="*/ 319033 h 812398"/>
                <a:gd name="csX28" fmla="*/ 586020 w 743428"/>
                <a:gd name="csY28" fmla="*/ 309756 h 812398"/>
                <a:gd name="csX29" fmla="*/ 578227 w 743428"/>
                <a:gd name="csY29" fmla="*/ 297167 h 812398"/>
                <a:gd name="csX30" fmla="*/ 571955 w 743428"/>
                <a:gd name="csY30" fmla="*/ 272934 h 812398"/>
                <a:gd name="csX31" fmla="*/ 568249 w 743428"/>
                <a:gd name="csY31" fmla="*/ 180926 h 812398"/>
                <a:gd name="csX32" fmla="*/ 548862 w 743428"/>
                <a:gd name="csY32" fmla="*/ 152245 h 812398"/>
                <a:gd name="csX33" fmla="*/ 487280 w 743428"/>
                <a:gd name="csY33" fmla="*/ 128296 h 812398"/>
                <a:gd name="csX34" fmla="*/ 469508 w 743428"/>
                <a:gd name="csY34" fmla="*/ 126498 h 812398"/>
                <a:gd name="csX35" fmla="*/ 453637 w 743428"/>
                <a:gd name="csY35" fmla="*/ 122333 h 812398"/>
                <a:gd name="csX36" fmla="*/ 405455 w 743428"/>
                <a:gd name="csY36" fmla="*/ 113151 h 812398"/>
                <a:gd name="csX37" fmla="*/ 383502 w 743428"/>
                <a:gd name="csY37" fmla="*/ 109932 h 812398"/>
                <a:gd name="csX38" fmla="*/ 374664 w 743428"/>
                <a:gd name="csY38" fmla="*/ 108134 h 812398"/>
                <a:gd name="csX39" fmla="*/ 364686 w 743428"/>
                <a:gd name="csY39" fmla="*/ 99804 h 812398"/>
                <a:gd name="csX40" fmla="*/ 367347 w 743428"/>
                <a:gd name="csY40" fmla="*/ 83523 h 812398"/>
                <a:gd name="csX41" fmla="*/ 377325 w 743428"/>
                <a:gd name="csY41" fmla="*/ 60710 h 812398"/>
                <a:gd name="csX42" fmla="*/ 373049 w 743428"/>
                <a:gd name="csY42" fmla="*/ 24551 h 812398"/>
                <a:gd name="csX43" fmla="*/ 319925 w 743428"/>
                <a:gd name="csY43" fmla="*/ 981 h 812398"/>
                <a:gd name="csX44" fmla="*/ 304624 w 743428"/>
                <a:gd name="csY44" fmla="*/ 1549 h 812398"/>
                <a:gd name="csX45" fmla="*/ 285522 w 743428"/>
                <a:gd name="csY45" fmla="*/ 27012 h 812398"/>
                <a:gd name="csX46" fmla="*/ 285142 w 743428"/>
                <a:gd name="csY46" fmla="*/ 35342 h 812398"/>
                <a:gd name="csX47" fmla="*/ 282766 w 743428"/>
                <a:gd name="csY47" fmla="*/ 56166 h 812398"/>
                <a:gd name="csX48" fmla="*/ 278490 w 743428"/>
                <a:gd name="csY48" fmla="*/ 65443 h 812398"/>
                <a:gd name="csX49" fmla="*/ 279440 w 743428"/>
                <a:gd name="csY49" fmla="*/ 75477 h 812398"/>
                <a:gd name="csX50" fmla="*/ 282386 w 743428"/>
                <a:gd name="csY50" fmla="*/ 81819 h 812398"/>
                <a:gd name="csX51" fmla="*/ 285807 w 743428"/>
                <a:gd name="csY51" fmla="*/ 97532 h 812398"/>
                <a:gd name="csX52" fmla="*/ 287518 w 743428"/>
                <a:gd name="csY52" fmla="*/ 105389 h 812398"/>
                <a:gd name="csX53" fmla="*/ 296356 w 743428"/>
                <a:gd name="csY53" fmla="*/ 114476 h 812398"/>
                <a:gd name="csX54" fmla="*/ 302914 w 743428"/>
                <a:gd name="csY54" fmla="*/ 115517 h 812398"/>
                <a:gd name="csX55" fmla="*/ 308996 w 743428"/>
                <a:gd name="csY55" fmla="*/ 120156 h 812398"/>
                <a:gd name="csX56" fmla="*/ 311752 w 743428"/>
                <a:gd name="csY56" fmla="*/ 135490 h 812398"/>
                <a:gd name="csX57" fmla="*/ 306335 w 743428"/>
                <a:gd name="csY57" fmla="*/ 140791 h 812398"/>
                <a:gd name="csX58" fmla="*/ 278300 w 743428"/>
                <a:gd name="csY58" fmla="*/ 153854 h 812398"/>
                <a:gd name="csX59" fmla="*/ 262334 w 743428"/>
                <a:gd name="csY59" fmla="*/ 180926 h 812398"/>
                <a:gd name="csX60" fmla="*/ 261099 w 743428"/>
                <a:gd name="csY60" fmla="*/ 193042 h 812398"/>
                <a:gd name="csX61" fmla="*/ 255777 w 743428"/>
                <a:gd name="csY61" fmla="*/ 217180 h 812398"/>
                <a:gd name="csX62" fmla="*/ 249409 w 743428"/>
                <a:gd name="csY62" fmla="*/ 238573 h 812398"/>
                <a:gd name="csX63" fmla="*/ 248079 w 743428"/>
                <a:gd name="csY63" fmla="*/ 261102 h 812398"/>
                <a:gd name="csX64" fmla="*/ 244848 w 743428"/>
                <a:gd name="csY64" fmla="*/ 259682 h 812398"/>
                <a:gd name="csX65" fmla="*/ 210065 w 743428"/>
                <a:gd name="csY65" fmla="*/ 236585 h 812398"/>
                <a:gd name="csX66" fmla="*/ 204743 w 743428"/>
                <a:gd name="csY66" fmla="*/ 231852 h 812398"/>
                <a:gd name="csX67" fmla="*/ 200752 w 743428"/>
                <a:gd name="csY67" fmla="*/ 215287 h 812398"/>
                <a:gd name="csX68" fmla="*/ 200942 w 743428"/>
                <a:gd name="csY68" fmla="*/ 196450 h 812398"/>
                <a:gd name="csX69" fmla="*/ 191058 w 743428"/>
                <a:gd name="csY69" fmla="*/ 186984 h 812398"/>
                <a:gd name="csX70" fmla="*/ 178704 w 743428"/>
                <a:gd name="csY70" fmla="*/ 187363 h 812398"/>
                <a:gd name="csX71" fmla="*/ 163119 w 743428"/>
                <a:gd name="csY71" fmla="*/ 205064 h 812398"/>
                <a:gd name="csX72" fmla="*/ 158842 w 743428"/>
                <a:gd name="csY72" fmla="*/ 218695 h 812398"/>
                <a:gd name="csX73" fmla="*/ 170626 w 743428"/>
                <a:gd name="csY73" fmla="*/ 238857 h 812398"/>
                <a:gd name="csX74" fmla="*/ 207975 w 743428"/>
                <a:gd name="csY74" fmla="*/ 276247 h 812398"/>
                <a:gd name="csX75" fmla="*/ 247984 w 743428"/>
                <a:gd name="csY75" fmla="*/ 312501 h 812398"/>
                <a:gd name="csX76" fmla="*/ 255301 w 743428"/>
                <a:gd name="csY76" fmla="*/ 316950 h 812398"/>
                <a:gd name="csX77" fmla="*/ 265470 w 743428"/>
                <a:gd name="csY77" fmla="*/ 317140 h 812398"/>
                <a:gd name="csX78" fmla="*/ 280581 w 743428"/>
                <a:gd name="csY78" fmla="*/ 299344 h 812398"/>
                <a:gd name="csX79" fmla="*/ 290369 w 743428"/>
                <a:gd name="csY79" fmla="*/ 264794 h 812398"/>
                <a:gd name="csX80" fmla="*/ 291700 w 743428"/>
                <a:gd name="csY80" fmla="*/ 264794 h 812398"/>
                <a:gd name="csX81" fmla="*/ 292840 w 743428"/>
                <a:gd name="csY81" fmla="*/ 267539 h 812398"/>
                <a:gd name="csX82" fmla="*/ 326672 w 743428"/>
                <a:gd name="csY82" fmla="*/ 346105 h 812398"/>
                <a:gd name="csX83" fmla="*/ 329523 w 743428"/>
                <a:gd name="csY83" fmla="*/ 352921 h 812398"/>
                <a:gd name="csX84" fmla="*/ 341497 w 743428"/>
                <a:gd name="csY84" fmla="*/ 383211 h 812398"/>
                <a:gd name="csX85" fmla="*/ 335700 w 743428"/>
                <a:gd name="csY85" fmla="*/ 388512 h 812398"/>
                <a:gd name="csX86" fmla="*/ 262809 w 743428"/>
                <a:gd name="csY86" fmla="*/ 456193 h 812398"/>
                <a:gd name="csX87" fmla="*/ 255111 w 743428"/>
                <a:gd name="csY87" fmla="*/ 465659 h 812398"/>
                <a:gd name="csX88" fmla="*/ 207880 w 743428"/>
                <a:gd name="csY88" fmla="*/ 510621 h 812398"/>
                <a:gd name="csX89" fmla="*/ 186117 w 743428"/>
                <a:gd name="csY89" fmla="*/ 545172 h 812398"/>
                <a:gd name="csX90" fmla="*/ 164449 w 743428"/>
                <a:gd name="csY90" fmla="*/ 606700 h 812398"/>
                <a:gd name="csX91" fmla="*/ 133183 w 743428"/>
                <a:gd name="csY91" fmla="*/ 678451 h 812398"/>
                <a:gd name="csX92" fmla="*/ 105433 w 743428"/>
                <a:gd name="csY92" fmla="*/ 725117 h 812398"/>
                <a:gd name="csX93" fmla="*/ 101822 w 743428"/>
                <a:gd name="csY93" fmla="*/ 728714 h 812398"/>
                <a:gd name="csX94" fmla="*/ 88232 w 743428"/>
                <a:gd name="csY94" fmla="*/ 728998 h 812398"/>
                <a:gd name="csX95" fmla="*/ 80534 w 743428"/>
                <a:gd name="csY95" fmla="*/ 724171 h 812398"/>
                <a:gd name="csX96" fmla="*/ 76352 w 743428"/>
                <a:gd name="csY96" fmla="*/ 724455 h 812398"/>
                <a:gd name="csX97" fmla="*/ 76162 w 743428"/>
                <a:gd name="csY97" fmla="*/ 728430 h 812398"/>
                <a:gd name="csX98" fmla="*/ 78063 w 743428"/>
                <a:gd name="csY98" fmla="*/ 733447 h 812398"/>
                <a:gd name="csX99" fmla="*/ 50028 w 743428"/>
                <a:gd name="csY99" fmla="*/ 733731 h 812398"/>
                <a:gd name="csX100" fmla="*/ 23133 w 743428"/>
                <a:gd name="csY100" fmla="*/ 728714 h 812398"/>
                <a:gd name="csX101" fmla="*/ 16006 w 743428"/>
                <a:gd name="csY101" fmla="*/ 725875 h 812398"/>
                <a:gd name="csX102" fmla="*/ 230 w 743428"/>
                <a:gd name="csY102" fmla="*/ 739127 h 812398"/>
                <a:gd name="csX103" fmla="*/ 4602 w 743428"/>
                <a:gd name="csY103" fmla="*/ 750391 h 812398"/>
                <a:gd name="csX104" fmla="*/ 51168 w 743428"/>
                <a:gd name="csY104" fmla="*/ 788065 h 812398"/>
                <a:gd name="csX105" fmla="*/ 85381 w 743428"/>
                <a:gd name="csY105" fmla="*/ 804725 h 812398"/>
                <a:gd name="csX106" fmla="*/ 115506 w 743428"/>
                <a:gd name="csY106" fmla="*/ 812203 h 812398"/>
                <a:gd name="csX107" fmla="*/ 120733 w 743428"/>
                <a:gd name="csY107" fmla="*/ 807754 h 812398"/>
                <a:gd name="csX108" fmla="*/ 125675 w 743428"/>
                <a:gd name="csY108" fmla="*/ 795070 h 812398"/>
                <a:gd name="csX109" fmla="*/ 129286 w 743428"/>
                <a:gd name="csY109" fmla="*/ 784563 h 812398"/>
                <a:gd name="csX110" fmla="*/ 133183 w 743428"/>
                <a:gd name="csY110" fmla="*/ 772068 h 812398"/>
                <a:gd name="csX111" fmla="*/ 133943 w 743428"/>
                <a:gd name="csY111" fmla="*/ 764874 h 812398"/>
                <a:gd name="csX112" fmla="*/ 134988 w 743428"/>
                <a:gd name="csY112" fmla="*/ 759668 h 812398"/>
                <a:gd name="csX113" fmla="*/ 161788 w 743428"/>
                <a:gd name="csY113" fmla="*/ 714137 h 812398"/>
                <a:gd name="csX114" fmla="*/ 201797 w 743428"/>
                <a:gd name="csY114" fmla="*/ 664725 h 812398"/>
                <a:gd name="csX115" fmla="*/ 233729 w 743428"/>
                <a:gd name="csY115" fmla="*/ 596477 h 812398"/>
                <a:gd name="csX116" fmla="*/ 236010 w 743428"/>
                <a:gd name="csY116" fmla="*/ 585023 h 812398"/>
                <a:gd name="csX117" fmla="*/ 259768 w 743428"/>
                <a:gd name="csY117" fmla="*/ 553218 h 812398"/>
                <a:gd name="csX118" fmla="*/ 324961 w 743428"/>
                <a:gd name="csY118" fmla="*/ 519898 h 812398"/>
                <a:gd name="csX119" fmla="*/ 345109 w 743428"/>
                <a:gd name="csY119" fmla="*/ 522359 h 812398"/>
                <a:gd name="csX120" fmla="*/ 392816 w 743428"/>
                <a:gd name="csY120" fmla="*/ 475787 h 812398"/>
                <a:gd name="csX121" fmla="*/ 397282 w 743428"/>
                <a:gd name="csY121" fmla="*/ 481656 h 812398"/>
                <a:gd name="csX122" fmla="*/ 436721 w 743428"/>
                <a:gd name="csY122" fmla="*/ 533623 h 812398"/>
                <a:gd name="csX123" fmla="*/ 443754 w 743428"/>
                <a:gd name="csY123" fmla="*/ 538167 h 812398"/>
                <a:gd name="csX124" fmla="*/ 449171 w 743428"/>
                <a:gd name="csY124" fmla="*/ 542332 h 812398"/>
                <a:gd name="csX125" fmla="*/ 498113 w 743428"/>
                <a:gd name="csY125" fmla="*/ 596382 h 812398"/>
                <a:gd name="csX126" fmla="*/ 544300 w 743428"/>
                <a:gd name="csY126" fmla="*/ 604617 h 812398"/>
                <a:gd name="csX127" fmla="*/ 613105 w 743428"/>
                <a:gd name="csY127" fmla="*/ 567132 h 812398"/>
                <a:gd name="csX128" fmla="*/ 665088 w 743428"/>
                <a:gd name="csY128" fmla="*/ 542900 h 812398"/>
                <a:gd name="csX129" fmla="*/ 666039 w 743428"/>
                <a:gd name="csY129" fmla="*/ 542521 h 812398"/>
                <a:gd name="csX130" fmla="*/ 683715 w 743428"/>
                <a:gd name="csY130" fmla="*/ 546497 h 812398"/>
                <a:gd name="csX131" fmla="*/ 695784 w 743428"/>
                <a:gd name="csY131" fmla="*/ 551041 h 812398"/>
                <a:gd name="csX132" fmla="*/ 715171 w 743428"/>
                <a:gd name="csY132" fmla="*/ 566281 h 812398"/>
                <a:gd name="csX133" fmla="*/ 723439 w 743428"/>
                <a:gd name="csY133" fmla="*/ 580858 h 812398"/>
                <a:gd name="csX134" fmla="*/ 733703 w 743428"/>
                <a:gd name="csY134" fmla="*/ 587011 h 812398"/>
                <a:gd name="csX135" fmla="*/ 742161 w 743428"/>
                <a:gd name="csY135" fmla="*/ 577261 h 812398"/>
                <a:gd name="csX136" fmla="*/ 740355 w 743428"/>
                <a:gd name="csY136" fmla="*/ 540533 h 812398"/>
                <a:gd name="csX137" fmla="*/ 728666 w 743428"/>
                <a:gd name="csY137" fmla="*/ 497937 h 812398"/>
                <a:gd name="csX138" fmla="*/ 714981 w 743428"/>
                <a:gd name="csY138" fmla="*/ 472853 h 812398"/>
                <a:gd name="csX139" fmla="*/ 696830 w 743428"/>
                <a:gd name="csY139" fmla="*/ 472758 h 812398"/>
                <a:gd name="csX140" fmla="*/ 679818 w 743428"/>
                <a:gd name="csY140" fmla="*/ 486578 h 812398"/>
                <a:gd name="csX141" fmla="*/ 676587 w 743428"/>
                <a:gd name="csY141" fmla="*/ 490270 h 812398"/>
                <a:gd name="csX142" fmla="*/ 668604 w 743428"/>
                <a:gd name="csY142" fmla="*/ 498410 h 812398"/>
                <a:gd name="csX143" fmla="*/ 620137 w 743428"/>
                <a:gd name="csY143" fmla="*/ 517058 h 812398"/>
                <a:gd name="csX144" fmla="*/ 606167 w 743428"/>
                <a:gd name="csY144" fmla="*/ 519519 h 812398"/>
                <a:gd name="csX145" fmla="*/ 544585 w 743428"/>
                <a:gd name="csY145" fmla="*/ 546876 h 812398"/>
                <a:gd name="csX146" fmla="*/ 539263 w 743428"/>
                <a:gd name="csY146" fmla="*/ 552555 h 8123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Lst>
              <a:rect l="l" t="t" r="r" b="b"/>
              <a:pathLst>
                <a:path w="743428" h="812398">
                  <a:moveTo>
                    <a:pt x="539548" y="552366"/>
                  </a:moveTo>
                  <a:cubicBezTo>
                    <a:pt x="535937" y="545172"/>
                    <a:pt x="532421" y="538830"/>
                    <a:pt x="529475" y="532298"/>
                  </a:cubicBezTo>
                  <a:cubicBezTo>
                    <a:pt x="524248" y="520655"/>
                    <a:pt x="519306" y="509012"/>
                    <a:pt x="514554" y="497275"/>
                  </a:cubicBezTo>
                  <a:cubicBezTo>
                    <a:pt x="513889" y="495665"/>
                    <a:pt x="514269" y="493015"/>
                    <a:pt x="515220" y="491500"/>
                  </a:cubicBezTo>
                  <a:cubicBezTo>
                    <a:pt x="517880" y="487335"/>
                    <a:pt x="517785" y="483833"/>
                    <a:pt x="514839" y="479857"/>
                  </a:cubicBezTo>
                  <a:cubicBezTo>
                    <a:pt x="504861" y="466132"/>
                    <a:pt x="495072" y="452217"/>
                    <a:pt x="484999" y="438586"/>
                  </a:cubicBezTo>
                  <a:cubicBezTo>
                    <a:pt x="483003" y="435936"/>
                    <a:pt x="482623" y="433948"/>
                    <a:pt x="483858" y="430919"/>
                  </a:cubicBezTo>
                  <a:cubicBezTo>
                    <a:pt x="488040" y="419939"/>
                    <a:pt x="491081" y="408580"/>
                    <a:pt x="489940" y="396653"/>
                  </a:cubicBezTo>
                  <a:cubicBezTo>
                    <a:pt x="488325" y="379236"/>
                    <a:pt x="479392" y="365037"/>
                    <a:pt x="469128" y="351595"/>
                  </a:cubicBezTo>
                  <a:cubicBezTo>
                    <a:pt x="464947" y="346105"/>
                    <a:pt x="459815" y="341278"/>
                    <a:pt x="454873" y="335882"/>
                  </a:cubicBezTo>
                  <a:cubicBezTo>
                    <a:pt x="456679" y="334178"/>
                    <a:pt x="458864" y="332380"/>
                    <a:pt x="460765" y="330392"/>
                  </a:cubicBezTo>
                  <a:cubicBezTo>
                    <a:pt x="466847" y="324239"/>
                    <a:pt x="468083" y="319317"/>
                    <a:pt x="464281" y="311555"/>
                  </a:cubicBezTo>
                  <a:cubicBezTo>
                    <a:pt x="460480" y="303793"/>
                    <a:pt x="456298" y="296125"/>
                    <a:pt x="451262" y="289121"/>
                  </a:cubicBezTo>
                  <a:cubicBezTo>
                    <a:pt x="444514" y="279844"/>
                    <a:pt x="441948" y="270000"/>
                    <a:pt x="442328" y="258641"/>
                  </a:cubicBezTo>
                  <a:cubicBezTo>
                    <a:pt x="442994" y="240466"/>
                    <a:pt x="442328" y="222292"/>
                    <a:pt x="442994" y="204212"/>
                  </a:cubicBezTo>
                  <a:cubicBezTo>
                    <a:pt x="443279" y="196072"/>
                    <a:pt x="445465" y="188026"/>
                    <a:pt x="446795" y="180074"/>
                  </a:cubicBezTo>
                  <a:cubicBezTo>
                    <a:pt x="461810" y="182630"/>
                    <a:pt x="475495" y="185470"/>
                    <a:pt x="489275" y="187079"/>
                  </a:cubicBezTo>
                  <a:cubicBezTo>
                    <a:pt x="498303" y="188120"/>
                    <a:pt x="507617" y="187363"/>
                    <a:pt x="516740" y="187079"/>
                  </a:cubicBezTo>
                  <a:cubicBezTo>
                    <a:pt x="519686" y="187079"/>
                    <a:pt x="521967" y="186795"/>
                    <a:pt x="523107" y="190297"/>
                  </a:cubicBezTo>
                  <a:cubicBezTo>
                    <a:pt x="528049" y="205253"/>
                    <a:pt x="533941" y="219925"/>
                    <a:pt x="538028" y="235071"/>
                  </a:cubicBezTo>
                  <a:cubicBezTo>
                    <a:pt x="541259" y="246903"/>
                    <a:pt x="542684" y="259303"/>
                    <a:pt x="544205" y="271514"/>
                  </a:cubicBezTo>
                  <a:cubicBezTo>
                    <a:pt x="545250" y="279844"/>
                    <a:pt x="542399" y="287606"/>
                    <a:pt x="537743" y="294611"/>
                  </a:cubicBezTo>
                  <a:cubicBezTo>
                    <a:pt x="533276" y="301332"/>
                    <a:pt x="531850" y="308052"/>
                    <a:pt x="535652" y="315625"/>
                  </a:cubicBezTo>
                  <a:cubicBezTo>
                    <a:pt x="537172" y="318749"/>
                    <a:pt x="536887" y="322630"/>
                    <a:pt x="537933" y="325943"/>
                  </a:cubicBezTo>
                  <a:cubicBezTo>
                    <a:pt x="538693" y="328309"/>
                    <a:pt x="539928" y="331433"/>
                    <a:pt x="541734" y="332190"/>
                  </a:cubicBezTo>
                  <a:cubicBezTo>
                    <a:pt x="543350" y="332853"/>
                    <a:pt x="546106" y="330581"/>
                    <a:pt x="548672" y="329351"/>
                  </a:cubicBezTo>
                  <a:cubicBezTo>
                    <a:pt x="554944" y="335598"/>
                    <a:pt x="561406" y="337018"/>
                    <a:pt x="569864" y="331906"/>
                  </a:cubicBezTo>
                  <a:cubicBezTo>
                    <a:pt x="575756" y="328404"/>
                    <a:pt x="580888" y="323576"/>
                    <a:pt x="586020" y="319033"/>
                  </a:cubicBezTo>
                  <a:cubicBezTo>
                    <a:pt x="589156" y="316288"/>
                    <a:pt x="587921" y="312785"/>
                    <a:pt x="586020" y="309756"/>
                  </a:cubicBezTo>
                  <a:cubicBezTo>
                    <a:pt x="583549" y="305497"/>
                    <a:pt x="580888" y="301332"/>
                    <a:pt x="578227" y="297167"/>
                  </a:cubicBezTo>
                  <a:cubicBezTo>
                    <a:pt x="573570" y="289783"/>
                    <a:pt x="571670" y="281737"/>
                    <a:pt x="571955" y="272934"/>
                  </a:cubicBezTo>
                  <a:cubicBezTo>
                    <a:pt x="572905" y="242170"/>
                    <a:pt x="571955" y="211501"/>
                    <a:pt x="568249" y="180926"/>
                  </a:cubicBezTo>
                  <a:cubicBezTo>
                    <a:pt x="566633" y="167769"/>
                    <a:pt x="561406" y="158208"/>
                    <a:pt x="548862" y="152245"/>
                  </a:cubicBezTo>
                  <a:cubicBezTo>
                    <a:pt x="528904" y="142684"/>
                    <a:pt x="509327" y="132461"/>
                    <a:pt x="487280" y="128296"/>
                  </a:cubicBezTo>
                  <a:cubicBezTo>
                    <a:pt x="481482" y="127160"/>
                    <a:pt x="475400" y="127444"/>
                    <a:pt x="469508" y="126498"/>
                  </a:cubicBezTo>
                  <a:cubicBezTo>
                    <a:pt x="464091" y="125646"/>
                    <a:pt x="458104" y="124983"/>
                    <a:pt x="453637" y="122333"/>
                  </a:cubicBezTo>
                  <a:cubicBezTo>
                    <a:pt x="438527" y="113435"/>
                    <a:pt x="422561" y="110974"/>
                    <a:pt x="405455" y="113151"/>
                  </a:cubicBezTo>
                  <a:cubicBezTo>
                    <a:pt x="397853" y="114097"/>
                    <a:pt x="390630" y="112583"/>
                    <a:pt x="383502" y="109932"/>
                  </a:cubicBezTo>
                  <a:cubicBezTo>
                    <a:pt x="380746" y="108891"/>
                    <a:pt x="377610" y="108039"/>
                    <a:pt x="374664" y="108134"/>
                  </a:cubicBezTo>
                  <a:cubicBezTo>
                    <a:pt x="368487" y="108323"/>
                    <a:pt x="364591" y="105862"/>
                    <a:pt x="364686" y="99804"/>
                  </a:cubicBezTo>
                  <a:cubicBezTo>
                    <a:pt x="364781" y="94314"/>
                    <a:pt x="365541" y="88634"/>
                    <a:pt x="367347" y="83523"/>
                  </a:cubicBezTo>
                  <a:cubicBezTo>
                    <a:pt x="370103" y="75761"/>
                    <a:pt x="374189" y="68377"/>
                    <a:pt x="377325" y="60710"/>
                  </a:cubicBezTo>
                  <a:cubicBezTo>
                    <a:pt x="382457" y="47931"/>
                    <a:pt x="381222" y="35626"/>
                    <a:pt x="373049" y="24551"/>
                  </a:cubicBezTo>
                  <a:cubicBezTo>
                    <a:pt x="359934" y="6660"/>
                    <a:pt x="343113" y="-3279"/>
                    <a:pt x="319925" y="981"/>
                  </a:cubicBezTo>
                  <a:cubicBezTo>
                    <a:pt x="314983" y="1833"/>
                    <a:pt x="309756" y="1454"/>
                    <a:pt x="304624" y="1549"/>
                  </a:cubicBezTo>
                  <a:cubicBezTo>
                    <a:pt x="290654" y="1833"/>
                    <a:pt x="281911" y="13665"/>
                    <a:pt x="285522" y="27012"/>
                  </a:cubicBezTo>
                  <a:cubicBezTo>
                    <a:pt x="286188" y="29567"/>
                    <a:pt x="285712" y="32691"/>
                    <a:pt x="285142" y="35342"/>
                  </a:cubicBezTo>
                  <a:cubicBezTo>
                    <a:pt x="283527" y="42157"/>
                    <a:pt x="280581" y="48594"/>
                    <a:pt x="282766" y="56166"/>
                  </a:cubicBezTo>
                  <a:cubicBezTo>
                    <a:pt x="283527" y="58722"/>
                    <a:pt x="280486" y="62698"/>
                    <a:pt x="278490" y="65443"/>
                  </a:cubicBezTo>
                  <a:cubicBezTo>
                    <a:pt x="275449" y="69419"/>
                    <a:pt x="274879" y="72258"/>
                    <a:pt x="279440" y="75477"/>
                  </a:cubicBezTo>
                  <a:cubicBezTo>
                    <a:pt x="281151" y="76707"/>
                    <a:pt x="281816" y="79547"/>
                    <a:pt x="282386" y="81819"/>
                  </a:cubicBezTo>
                  <a:cubicBezTo>
                    <a:pt x="283717" y="87025"/>
                    <a:pt x="284667" y="92231"/>
                    <a:pt x="285807" y="97532"/>
                  </a:cubicBezTo>
                  <a:cubicBezTo>
                    <a:pt x="286378" y="100183"/>
                    <a:pt x="287233" y="102738"/>
                    <a:pt x="287518" y="105389"/>
                  </a:cubicBezTo>
                  <a:cubicBezTo>
                    <a:pt x="288183" y="111352"/>
                    <a:pt x="290274" y="113624"/>
                    <a:pt x="296356" y="114476"/>
                  </a:cubicBezTo>
                  <a:cubicBezTo>
                    <a:pt x="298542" y="114760"/>
                    <a:pt x="300918" y="114665"/>
                    <a:pt x="302914" y="115517"/>
                  </a:cubicBezTo>
                  <a:cubicBezTo>
                    <a:pt x="305194" y="116559"/>
                    <a:pt x="308330" y="118073"/>
                    <a:pt x="308996" y="120156"/>
                  </a:cubicBezTo>
                  <a:cubicBezTo>
                    <a:pt x="310706" y="125078"/>
                    <a:pt x="311657" y="130379"/>
                    <a:pt x="311752" y="135490"/>
                  </a:cubicBezTo>
                  <a:cubicBezTo>
                    <a:pt x="311752" y="137289"/>
                    <a:pt x="308616" y="139655"/>
                    <a:pt x="306335" y="140791"/>
                  </a:cubicBezTo>
                  <a:cubicBezTo>
                    <a:pt x="297116" y="145335"/>
                    <a:pt x="287423" y="149026"/>
                    <a:pt x="278300" y="153854"/>
                  </a:cubicBezTo>
                  <a:cubicBezTo>
                    <a:pt x="267656" y="159439"/>
                    <a:pt x="264520" y="170040"/>
                    <a:pt x="262334" y="180926"/>
                  </a:cubicBezTo>
                  <a:cubicBezTo>
                    <a:pt x="261574" y="184902"/>
                    <a:pt x="261384" y="188972"/>
                    <a:pt x="261099" y="193042"/>
                  </a:cubicBezTo>
                  <a:cubicBezTo>
                    <a:pt x="260528" y="201372"/>
                    <a:pt x="259103" y="209418"/>
                    <a:pt x="255777" y="217180"/>
                  </a:cubicBezTo>
                  <a:cubicBezTo>
                    <a:pt x="252926" y="223996"/>
                    <a:pt x="250740" y="231284"/>
                    <a:pt x="249409" y="238573"/>
                  </a:cubicBezTo>
                  <a:cubicBezTo>
                    <a:pt x="248174" y="245862"/>
                    <a:pt x="248459" y="253435"/>
                    <a:pt x="248079" y="261102"/>
                  </a:cubicBezTo>
                  <a:cubicBezTo>
                    <a:pt x="247224" y="260723"/>
                    <a:pt x="245893" y="260345"/>
                    <a:pt x="244848" y="259682"/>
                  </a:cubicBezTo>
                  <a:cubicBezTo>
                    <a:pt x="233254" y="252015"/>
                    <a:pt x="221564" y="244347"/>
                    <a:pt x="210065" y="236585"/>
                  </a:cubicBezTo>
                  <a:cubicBezTo>
                    <a:pt x="208070" y="235260"/>
                    <a:pt x="206549" y="233462"/>
                    <a:pt x="204743" y="231852"/>
                  </a:cubicBezTo>
                  <a:cubicBezTo>
                    <a:pt x="199612" y="227214"/>
                    <a:pt x="197141" y="222197"/>
                    <a:pt x="200752" y="215287"/>
                  </a:cubicBezTo>
                  <a:cubicBezTo>
                    <a:pt x="203983" y="209229"/>
                    <a:pt x="203413" y="202319"/>
                    <a:pt x="200942" y="196450"/>
                  </a:cubicBezTo>
                  <a:cubicBezTo>
                    <a:pt x="199326" y="192569"/>
                    <a:pt x="194575" y="189919"/>
                    <a:pt x="191058" y="186984"/>
                  </a:cubicBezTo>
                  <a:cubicBezTo>
                    <a:pt x="186877" y="183577"/>
                    <a:pt x="183456" y="185091"/>
                    <a:pt x="178704" y="187363"/>
                  </a:cubicBezTo>
                  <a:cubicBezTo>
                    <a:pt x="170531" y="191244"/>
                    <a:pt x="167585" y="198438"/>
                    <a:pt x="163119" y="205064"/>
                  </a:cubicBezTo>
                  <a:cubicBezTo>
                    <a:pt x="160172" y="209418"/>
                    <a:pt x="157131" y="212921"/>
                    <a:pt x="158842" y="218695"/>
                  </a:cubicBezTo>
                  <a:cubicBezTo>
                    <a:pt x="161123" y="226457"/>
                    <a:pt x="163309" y="234030"/>
                    <a:pt x="170626" y="238857"/>
                  </a:cubicBezTo>
                  <a:cubicBezTo>
                    <a:pt x="185737" y="248702"/>
                    <a:pt x="195240" y="264131"/>
                    <a:pt x="207975" y="276247"/>
                  </a:cubicBezTo>
                  <a:cubicBezTo>
                    <a:pt x="220994" y="288647"/>
                    <a:pt x="234489" y="300574"/>
                    <a:pt x="247984" y="312501"/>
                  </a:cubicBezTo>
                  <a:cubicBezTo>
                    <a:pt x="250075" y="314395"/>
                    <a:pt x="252641" y="316288"/>
                    <a:pt x="255301" y="316950"/>
                  </a:cubicBezTo>
                  <a:cubicBezTo>
                    <a:pt x="258628" y="317802"/>
                    <a:pt x="263094" y="318654"/>
                    <a:pt x="265470" y="317140"/>
                  </a:cubicBezTo>
                  <a:cubicBezTo>
                    <a:pt x="272027" y="312785"/>
                    <a:pt x="278205" y="307390"/>
                    <a:pt x="280581" y="299344"/>
                  </a:cubicBezTo>
                  <a:cubicBezTo>
                    <a:pt x="284002" y="287890"/>
                    <a:pt x="287138" y="276342"/>
                    <a:pt x="290369" y="264794"/>
                  </a:cubicBezTo>
                  <a:cubicBezTo>
                    <a:pt x="290844" y="264794"/>
                    <a:pt x="291224" y="264794"/>
                    <a:pt x="291700" y="264794"/>
                  </a:cubicBezTo>
                  <a:cubicBezTo>
                    <a:pt x="292080" y="265740"/>
                    <a:pt x="292555" y="266592"/>
                    <a:pt x="292840" y="267539"/>
                  </a:cubicBezTo>
                  <a:cubicBezTo>
                    <a:pt x="299682" y="295652"/>
                    <a:pt x="311562" y="321589"/>
                    <a:pt x="326672" y="346105"/>
                  </a:cubicBezTo>
                  <a:cubicBezTo>
                    <a:pt x="328003" y="348188"/>
                    <a:pt x="329428" y="350649"/>
                    <a:pt x="329523" y="352921"/>
                  </a:cubicBezTo>
                  <a:cubicBezTo>
                    <a:pt x="329713" y="364374"/>
                    <a:pt x="332279" y="374787"/>
                    <a:pt x="341497" y="383211"/>
                  </a:cubicBezTo>
                  <a:cubicBezTo>
                    <a:pt x="339312" y="385199"/>
                    <a:pt x="337506" y="386808"/>
                    <a:pt x="335700" y="388512"/>
                  </a:cubicBezTo>
                  <a:cubicBezTo>
                    <a:pt x="311372" y="411041"/>
                    <a:pt x="287043" y="433569"/>
                    <a:pt x="262809" y="456193"/>
                  </a:cubicBezTo>
                  <a:cubicBezTo>
                    <a:pt x="259863" y="458938"/>
                    <a:pt x="257487" y="462346"/>
                    <a:pt x="255111" y="465659"/>
                  </a:cubicBezTo>
                  <a:cubicBezTo>
                    <a:pt x="242187" y="483549"/>
                    <a:pt x="227647" y="499641"/>
                    <a:pt x="207880" y="510621"/>
                  </a:cubicBezTo>
                  <a:cubicBezTo>
                    <a:pt x="194480" y="518005"/>
                    <a:pt x="187922" y="530973"/>
                    <a:pt x="186117" y="545172"/>
                  </a:cubicBezTo>
                  <a:cubicBezTo>
                    <a:pt x="183266" y="567416"/>
                    <a:pt x="173952" y="586821"/>
                    <a:pt x="164449" y="606700"/>
                  </a:cubicBezTo>
                  <a:cubicBezTo>
                    <a:pt x="153235" y="630270"/>
                    <a:pt x="143827" y="654597"/>
                    <a:pt x="133183" y="678451"/>
                  </a:cubicBezTo>
                  <a:cubicBezTo>
                    <a:pt x="125770" y="695016"/>
                    <a:pt x="117882" y="711392"/>
                    <a:pt x="105433" y="725117"/>
                  </a:cubicBezTo>
                  <a:cubicBezTo>
                    <a:pt x="104292" y="726348"/>
                    <a:pt x="103152" y="727673"/>
                    <a:pt x="101822" y="728714"/>
                  </a:cubicBezTo>
                  <a:cubicBezTo>
                    <a:pt x="95644" y="734110"/>
                    <a:pt x="94314" y="734015"/>
                    <a:pt x="88232" y="728998"/>
                  </a:cubicBezTo>
                  <a:cubicBezTo>
                    <a:pt x="85951" y="727105"/>
                    <a:pt x="83290" y="725496"/>
                    <a:pt x="80534" y="724171"/>
                  </a:cubicBezTo>
                  <a:cubicBezTo>
                    <a:pt x="79394" y="723603"/>
                    <a:pt x="77208" y="723697"/>
                    <a:pt x="76352" y="724455"/>
                  </a:cubicBezTo>
                  <a:cubicBezTo>
                    <a:pt x="75687" y="725023"/>
                    <a:pt x="75972" y="727105"/>
                    <a:pt x="76162" y="728430"/>
                  </a:cubicBezTo>
                  <a:cubicBezTo>
                    <a:pt x="76447" y="729850"/>
                    <a:pt x="77113" y="731175"/>
                    <a:pt x="78063" y="733447"/>
                  </a:cubicBezTo>
                  <a:cubicBezTo>
                    <a:pt x="68275" y="733447"/>
                    <a:pt x="58961" y="732406"/>
                    <a:pt x="50028" y="733731"/>
                  </a:cubicBezTo>
                  <a:cubicBezTo>
                    <a:pt x="40144" y="735151"/>
                    <a:pt x="31591" y="733163"/>
                    <a:pt x="23133" y="728714"/>
                  </a:cubicBezTo>
                  <a:cubicBezTo>
                    <a:pt x="20853" y="727484"/>
                    <a:pt x="18477" y="726632"/>
                    <a:pt x="16006" y="725875"/>
                  </a:cubicBezTo>
                  <a:cubicBezTo>
                    <a:pt x="6597" y="722751"/>
                    <a:pt x="-1480" y="729282"/>
                    <a:pt x="230" y="739127"/>
                  </a:cubicBezTo>
                  <a:cubicBezTo>
                    <a:pt x="895" y="743008"/>
                    <a:pt x="2606" y="746889"/>
                    <a:pt x="4602" y="750391"/>
                  </a:cubicBezTo>
                  <a:cubicBezTo>
                    <a:pt x="15246" y="768849"/>
                    <a:pt x="31686" y="780114"/>
                    <a:pt x="51168" y="788065"/>
                  </a:cubicBezTo>
                  <a:cubicBezTo>
                    <a:pt x="62953" y="792798"/>
                    <a:pt x="74357" y="798572"/>
                    <a:pt x="85381" y="804725"/>
                  </a:cubicBezTo>
                  <a:cubicBezTo>
                    <a:pt x="94884" y="810026"/>
                    <a:pt x="104483" y="813244"/>
                    <a:pt x="115506" y="812203"/>
                  </a:cubicBezTo>
                  <a:cubicBezTo>
                    <a:pt x="118548" y="811919"/>
                    <a:pt x="119878" y="810594"/>
                    <a:pt x="120733" y="807754"/>
                  </a:cubicBezTo>
                  <a:cubicBezTo>
                    <a:pt x="122064" y="803400"/>
                    <a:pt x="124060" y="799329"/>
                    <a:pt x="125675" y="795070"/>
                  </a:cubicBezTo>
                  <a:cubicBezTo>
                    <a:pt x="127006" y="791567"/>
                    <a:pt x="128146" y="788065"/>
                    <a:pt x="129286" y="784563"/>
                  </a:cubicBezTo>
                  <a:cubicBezTo>
                    <a:pt x="130617" y="780398"/>
                    <a:pt x="132042" y="776327"/>
                    <a:pt x="133183" y="772068"/>
                  </a:cubicBezTo>
                  <a:cubicBezTo>
                    <a:pt x="133753" y="769796"/>
                    <a:pt x="133658" y="767240"/>
                    <a:pt x="133943" y="764874"/>
                  </a:cubicBezTo>
                  <a:cubicBezTo>
                    <a:pt x="134133" y="763075"/>
                    <a:pt x="134133" y="761087"/>
                    <a:pt x="134988" y="759668"/>
                  </a:cubicBezTo>
                  <a:cubicBezTo>
                    <a:pt x="143827" y="744428"/>
                    <a:pt x="152190" y="728904"/>
                    <a:pt x="161788" y="714137"/>
                  </a:cubicBezTo>
                  <a:cubicBezTo>
                    <a:pt x="173382" y="696341"/>
                    <a:pt x="186307" y="679397"/>
                    <a:pt x="201797" y="664725"/>
                  </a:cubicBezTo>
                  <a:cubicBezTo>
                    <a:pt x="221374" y="645983"/>
                    <a:pt x="229452" y="622224"/>
                    <a:pt x="233729" y="596477"/>
                  </a:cubicBezTo>
                  <a:cubicBezTo>
                    <a:pt x="234394" y="592596"/>
                    <a:pt x="235249" y="588809"/>
                    <a:pt x="236010" y="585023"/>
                  </a:cubicBezTo>
                  <a:cubicBezTo>
                    <a:pt x="238671" y="570540"/>
                    <a:pt x="246653" y="559938"/>
                    <a:pt x="259768" y="553218"/>
                  </a:cubicBezTo>
                  <a:cubicBezTo>
                    <a:pt x="281436" y="542048"/>
                    <a:pt x="303294" y="531068"/>
                    <a:pt x="324961" y="519898"/>
                  </a:cubicBezTo>
                  <a:cubicBezTo>
                    <a:pt x="336366" y="514029"/>
                    <a:pt x="336271" y="513934"/>
                    <a:pt x="345109" y="522359"/>
                  </a:cubicBezTo>
                  <a:cubicBezTo>
                    <a:pt x="360884" y="506930"/>
                    <a:pt x="376660" y="491595"/>
                    <a:pt x="392816" y="475787"/>
                  </a:cubicBezTo>
                  <a:cubicBezTo>
                    <a:pt x="394906" y="478532"/>
                    <a:pt x="396047" y="480047"/>
                    <a:pt x="397282" y="481656"/>
                  </a:cubicBezTo>
                  <a:cubicBezTo>
                    <a:pt x="410397" y="498978"/>
                    <a:pt x="423417" y="516396"/>
                    <a:pt x="436721" y="533623"/>
                  </a:cubicBezTo>
                  <a:cubicBezTo>
                    <a:pt x="438337" y="535706"/>
                    <a:pt x="441378" y="536558"/>
                    <a:pt x="443754" y="538167"/>
                  </a:cubicBezTo>
                  <a:cubicBezTo>
                    <a:pt x="445655" y="539492"/>
                    <a:pt x="447650" y="540628"/>
                    <a:pt x="449171" y="542332"/>
                  </a:cubicBezTo>
                  <a:cubicBezTo>
                    <a:pt x="465612" y="560317"/>
                    <a:pt x="482148" y="578113"/>
                    <a:pt x="498113" y="596382"/>
                  </a:cubicBezTo>
                  <a:cubicBezTo>
                    <a:pt x="511798" y="612095"/>
                    <a:pt x="527004" y="613610"/>
                    <a:pt x="544300" y="604617"/>
                  </a:cubicBezTo>
                  <a:cubicBezTo>
                    <a:pt x="567488" y="592501"/>
                    <a:pt x="590201" y="579722"/>
                    <a:pt x="613105" y="567132"/>
                  </a:cubicBezTo>
                  <a:cubicBezTo>
                    <a:pt x="629926" y="557856"/>
                    <a:pt x="646271" y="547917"/>
                    <a:pt x="665088" y="542900"/>
                  </a:cubicBezTo>
                  <a:cubicBezTo>
                    <a:pt x="665373" y="542900"/>
                    <a:pt x="665753" y="542616"/>
                    <a:pt x="666039" y="542521"/>
                  </a:cubicBezTo>
                  <a:cubicBezTo>
                    <a:pt x="672596" y="540912"/>
                    <a:pt x="679438" y="538262"/>
                    <a:pt x="683715" y="546497"/>
                  </a:cubicBezTo>
                  <a:cubicBezTo>
                    <a:pt x="686376" y="551608"/>
                    <a:pt x="691793" y="549147"/>
                    <a:pt x="695784" y="551041"/>
                  </a:cubicBezTo>
                  <a:cubicBezTo>
                    <a:pt x="703482" y="554732"/>
                    <a:pt x="710990" y="558140"/>
                    <a:pt x="715171" y="566281"/>
                  </a:cubicBezTo>
                  <a:cubicBezTo>
                    <a:pt x="717737" y="571203"/>
                    <a:pt x="720398" y="576220"/>
                    <a:pt x="723439" y="580858"/>
                  </a:cubicBezTo>
                  <a:cubicBezTo>
                    <a:pt x="725720" y="584360"/>
                    <a:pt x="728476" y="588052"/>
                    <a:pt x="733703" y="587011"/>
                  </a:cubicBezTo>
                  <a:cubicBezTo>
                    <a:pt x="738835" y="585875"/>
                    <a:pt x="741305" y="582183"/>
                    <a:pt x="742161" y="577261"/>
                  </a:cubicBezTo>
                  <a:cubicBezTo>
                    <a:pt x="744347" y="564861"/>
                    <a:pt x="743681" y="552650"/>
                    <a:pt x="740355" y="540533"/>
                  </a:cubicBezTo>
                  <a:cubicBezTo>
                    <a:pt x="736459" y="526335"/>
                    <a:pt x="732467" y="512136"/>
                    <a:pt x="728666" y="497937"/>
                  </a:cubicBezTo>
                  <a:cubicBezTo>
                    <a:pt x="726100" y="488471"/>
                    <a:pt x="722679" y="479573"/>
                    <a:pt x="714981" y="472853"/>
                  </a:cubicBezTo>
                  <a:cubicBezTo>
                    <a:pt x="708519" y="467268"/>
                    <a:pt x="703197" y="467362"/>
                    <a:pt x="696830" y="472758"/>
                  </a:cubicBezTo>
                  <a:cubicBezTo>
                    <a:pt x="691223" y="477491"/>
                    <a:pt x="685425" y="481940"/>
                    <a:pt x="679818" y="486578"/>
                  </a:cubicBezTo>
                  <a:cubicBezTo>
                    <a:pt x="678583" y="487619"/>
                    <a:pt x="676682" y="488945"/>
                    <a:pt x="676587" y="490270"/>
                  </a:cubicBezTo>
                  <a:cubicBezTo>
                    <a:pt x="676112" y="495381"/>
                    <a:pt x="672311" y="496991"/>
                    <a:pt x="668604" y="498410"/>
                  </a:cubicBezTo>
                  <a:cubicBezTo>
                    <a:pt x="652544" y="504753"/>
                    <a:pt x="636388" y="511095"/>
                    <a:pt x="620137" y="517058"/>
                  </a:cubicBezTo>
                  <a:cubicBezTo>
                    <a:pt x="615766" y="518667"/>
                    <a:pt x="610729" y="519898"/>
                    <a:pt x="606167" y="519519"/>
                  </a:cubicBezTo>
                  <a:cubicBezTo>
                    <a:pt x="580413" y="517342"/>
                    <a:pt x="561406" y="529553"/>
                    <a:pt x="544585" y="546876"/>
                  </a:cubicBezTo>
                  <a:cubicBezTo>
                    <a:pt x="543065" y="548390"/>
                    <a:pt x="541639" y="550094"/>
                    <a:pt x="539263" y="552555"/>
                  </a:cubicBezTo>
                  <a:close/>
                </a:path>
              </a:pathLst>
            </a:custGeom>
            <a:solidFill>
              <a:srgbClr val="012A39"/>
            </a:solidFill>
            <a:ln w="9460" cap="flat">
              <a:noFill/>
              <a:prstDash val="solid"/>
              <a:miter/>
            </a:ln>
          </p:spPr>
          <p:txBody>
            <a:bodyPr/>
            <a:lstStyle/>
            <a:p>
              <a:endParaRPr lang="en-US"/>
            </a:p>
          </p:txBody>
        </p:sp>
        <p:sp>
          <p:nvSpPr>
            <p:cNvPr id="38" name="Freeform 37">
              <a:extLst>
                <a:ext uri="{FF2B5EF4-FFF2-40B4-BE49-F238E27FC236}">
                  <a16:creationId xmlns:a16="http://schemas.microsoft.com/office/drawing/2014/main" id="{DDC3BDA7-2A77-8492-4DFD-1A5D27766E1B}"/>
                </a:ext>
              </a:extLst>
            </p:cNvPr>
            <p:cNvSpPr/>
            <p:nvPr/>
          </p:nvSpPr>
          <p:spPr>
            <a:xfrm flipH="1">
              <a:off x="9535269" y="1878469"/>
              <a:ext cx="437914" cy="478541"/>
            </a:xfrm>
            <a:custGeom>
              <a:avLst/>
              <a:gdLst>
                <a:gd name="csX0" fmla="*/ 539548 w 743428"/>
                <a:gd name="csY0" fmla="*/ 552366 h 812398"/>
                <a:gd name="csX1" fmla="*/ 529475 w 743428"/>
                <a:gd name="csY1" fmla="*/ 532298 h 812398"/>
                <a:gd name="csX2" fmla="*/ 514554 w 743428"/>
                <a:gd name="csY2" fmla="*/ 497275 h 812398"/>
                <a:gd name="csX3" fmla="*/ 515220 w 743428"/>
                <a:gd name="csY3" fmla="*/ 491500 h 812398"/>
                <a:gd name="csX4" fmla="*/ 514839 w 743428"/>
                <a:gd name="csY4" fmla="*/ 479857 h 812398"/>
                <a:gd name="csX5" fmla="*/ 484999 w 743428"/>
                <a:gd name="csY5" fmla="*/ 438586 h 812398"/>
                <a:gd name="csX6" fmla="*/ 483858 w 743428"/>
                <a:gd name="csY6" fmla="*/ 430919 h 812398"/>
                <a:gd name="csX7" fmla="*/ 489940 w 743428"/>
                <a:gd name="csY7" fmla="*/ 396653 h 812398"/>
                <a:gd name="csX8" fmla="*/ 469128 w 743428"/>
                <a:gd name="csY8" fmla="*/ 351595 h 812398"/>
                <a:gd name="csX9" fmla="*/ 454873 w 743428"/>
                <a:gd name="csY9" fmla="*/ 335882 h 812398"/>
                <a:gd name="csX10" fmla="*/ 460765 w 743428"/>
                <a:gd name="csY10" fmla="*/ 330392 h 812398"/>
                <a:gd name="csX11" fmla="*/ 464281 w 743428"/>
                <a:gd name="csY11" fmla="*/ 311555 h 812398"/>
                <a:gd name="csX12" fmla="*/ 451262 w 743428"/>
                <a:gd name="csY12" fmla="*/ 289121 h 812398"/>
                <a:gd name="csX13" fmla="*/ 442328 w 743428"/>
                <a:gd name="csY13" fmla="*/ 258641 h 812398"/>
                <a:gd name="csX14" fmla="*/ 442994 w 743428"/>
                <a:gd name="csY14" fmla="*/ 204212 h 812398"/>
                <a:gd name="csX15" fmla="*/ 446795 w 743428"/>
                <a:gd name="csY15" fmla="*/ 180074 h 812398"/>
                <a:gd name="csX16" fmla="*/ 489275 w 743428"/>
                <a:gd name="csY16" fmla="*/ 187079 h 812398"/>
                <a:gd name="csX17" fmla="*/ 516740 w 743428"/>
                <a:gd name="csY17" fmla="*/ 187079 h 812398"/>
                <a:gd name="csX18" fmla="*/ 523107 w 743428"/>
                <a:gd name="csY18" fmla="*/ 190297 h 812398"/>
                <a:gd name="csX19" fmla="*/ 538028 w 743428"/>
                <a:gd name="csY19" fmla="*/ 235071 h 812398"/>
                <a:gd name="csX20" fmla="*/ 544205 w 743428"/>
                <a:gd name="csY20" fmla="*/ 271514 h 812398"/>
                <a:gd name="csX21" fmla="*/ 537743 w 743428"/>
                <a:gd name="csY21" fmla="*/ 294611 h 812398"/>
                <a:gd name="csX22" fmla="*/ 535652 w 743428"/>
                <a:gd name="csY22" fmla="*/ 315625 h 812398"/>
                <a:gd name="csX23" fmla="*/ 537933 w 743428"/>
                <a:gd name="csY23" fmla="*/ 325943 h 812398"/>
                <a:gd name="csX24" fmla="*/ 541734 w 743428"/>
                <a:gd name="csY24" fmla="*/ 332190 h 812398"/>
                <a:gd name="csX25" fmla="*/ 548672 w 743428"/>
                <a:gd name="csY25" fmla="*/ 329351 h 812398"/>
                <a:gd name="csX26" fmla="*/ 569864 w 743428"/>
                <a:gd name="csY26" fmla="*/ 331906 h 812398"/>
                <a:gd name="csX27" fmla="*/ 586020 w 743428"/>
                <a:gd name="csY27" fmla="*/ 319033 h 812398"/>
                <a:gd name="csX28" fmla="*/ 586020 w 743428"/>
                <a:gd name="csY28" fmla="*/ 309756 h 812398"/>
                <a:gd name="csX29" fmla="*/ 578227 w 743428"/>
                <a:gd name="csY29" fmla="*/ 297167 h 812398"/>
                <a:gd name="csX30" fmla="*/ 571955 w 743428"/>
                <a:gd name="csY30" fmla="*/ 272934 h 812398"/>
                <a:gd name="csX31" fmla="*/ 568249 w 743428"/>
                <a:gd name="csY31" fmla="*/ 180926 h 812398"/>
                <a:gd name="csX32" fmla="*/ 548862 w 743428"/>
                <a:gd name="csY32" fmla="*/ 152245 h 812398"/>
                <a:gd name="csX33" fmla="*/ 487280 w 743428"/>
                <a:gd name="csY33" fmla="*/ 128296 h 812398"/>
                <a:gd name="csX34" fmla="*/ 469508 w 743428"/>
                <a:gd name="csY34" fmla="*/ 126498 h 812398"/>
                <a:gd name="csX35" fmla="*/ 453637 w 743428"/>
                <a:gd name="csY35" fmla="*/ 122333 h 812398"/>
                <a:gd name="csX36" fmla="*/ 405455 w 743428"/>
                <a:gd name="csY36" fmla="*/ 113151 h 812398"/>
                <a:gd name="csX37" fmla="*/ 383502 w 743428"/>
                <a:gd name="csY37" fmla="*/ 109932 h 812398"/>
                <a:gd name="csX38" fmla="*/ 374664 w 743428"/>
                <a:gd name="csY38" fmla="*/ 108134 h 812398"/>
                <a:gd name="csX39" fmla="*/ 364686 w 743428"/>
                <a:gd name="csY39" fmla="*/ 99804 h 812398"/>
                <a:gd name="csX40" fmla="*/ 367347 w 743428"/>
                <a:gd name="csY40" fmla="*/ 83523 h 812398"/>
                <a:gd name="csX41" fmla="*/ 377325 w 743428"/>
                <a:gd name="csY41" fmla="*/ 60710 h 812398"/>
                <a:gd name="csX42" fmla="*/ 373049 w 743428"/>
                <a:gd name="csY42" fmla="*/ 24551 h 812398"/>
                <a:gd name="csX43" fmla="*/ 319925 w 743428"/>
                <a:gd name="csY43" fmla="*/ 981 h 812398"/>
                <a:gd name="csX44" fmla="*/ 304624 w 743428"/>
                <a:gd name="csY44" fmla="*/ 1549 h 812398"/>
                <a:gd name="csX45" fmla="*/ 285522 w 743428"/>
                <a:gd name="csY45" fmla="*/ 27012 h 812398"/>
                <a:gd name="csX46" fmla="*/ 285142 w 743428"/>
                <a:gd name="csY46" fmla="*/ 35342 h 812398"/>
                <a:gd name="csX47" fmla="*/ 282766 w 743428"/>
                <a:gd name="csY47" fmla="*/ 56166 h 812398"/>
                <a:gd name="csX48" fmla="*/ 278490 w 743428"/>
                <a:gd name="csY48" fmla="*/ 65443 h 812398"/>
                <a:gd name="csX49" fmla="*/ 279440 w 743428"/>
                <a:gd name="csY49" fmla="*/ 75477 h 812398"/>
                <a:gd name="csX50" fmla="*/ 282386 w 743428"/>
                <a:gd name="csY50" fmla="*/ 81819 h 812398"/>
                <a:gd name="csX51" fmla="*/ 285807 w 743428"/>
                <a:gd name="csY51" fmla="*/ 97532 h 812398"/>
                <a:gd name="csX52" fmla="*/ 287518 w 743428"/>
                <a:gd name="csY52" fmla="*/ 105389 h 812398"/>
                <a:gd name="csX53" fmla="*/ 296356 w 743428"/>
                <a:gd name="csY53" fmla="*/ 114476 h 812398"/>
                <a:gd name="csX54" fmla="*/ 302914 w 743428"/>
                <a:gd name="csY54" fmla="*/ 115517 h 812398"/>
                <a:gd name="csX55" fmla="*/ 308996 w 743428"/>
                <a:gd name="csY55" fmla="*/ 120156 h 812398"/>
                <a:gd name="csX56" fmla="*/ 311752 w 743428"/>
                <a:gd name="csY56" fmla="*/ 135490 h 812398"/>
                <a:gd name="csX57" fmla="*/ 306335 w 743428"/>
                <a:gd name="csY57" fmla="*/ 140791 h 812398"/>
                <a:gd name="csX58" fmla="*/ 278300 w 743428"/>
                <a:gd name="csY58" fmla="*/ 153854 h 812398"/>
                <a:gd name="csX59" fmla="*/ 262334 w 743428"/>
                <a:gd name="csY59" fmla="*/ 180926 h 812398"/>
                <a:gd name="csX60" fmla="*/ 261099 w 743428"/>
                <a:gd name="csY60" fmla="*/ 193042 h 812398"/>
                <a:gd name="csX61" fmla="*/ 255777 w 743428"/>
                <a:gd name="csY61" fmla="*/ 217180 h 812398"/>
                <a:gd name="csX62" fmla="*/ 249409 w 743428"/>
                <a:gd name="csY62" fmla="*/ 238573 h 812398"/>
                <a:gd name="csX63" fmla="*/ 248079 w 743428"/>
                <a:gd name="csY63" fmla="*/ 261102 h 812398"/>
                <a:gd name="csX64" fmla="*/ 244848 w 743428"/>
                <a:gd name="csY64" fmla="*/ 259682 h 812398"/>
                <a:gd name="csX65" fmla="*/ 210065 w 743428"/>
                <a:gd name="csY65" fmla="*/ 236585 h 812398"/>
                <a:gd name="csX66" fmla="*/ 204743 w 743428"/>
                <a:gd name="csY66" fmla="*/ 231852 h 812398"/>
                <a:gd name="csX67" fmla="*/ 200752 w 743428"/>
                <a:gd name="csY67" fmla="*/ 215287 h 812398"/>
                <a:gd name="csX68" fmla="*/ 200942 w 743428"/>
                <a:gd name="csY68" fmla="*/ 196450 h 812398"/>
                <a:gd name="csX69" fmla="*/ 191058 w 743428"/>
                <a:gd name="csY69" fmla="*/ 186984 h 812398"/>
                <a:gd name="csX70" fmla="*/ 178704 w 743428"/>
                <a:gd name="csY70" fmla="*/ 187363 h 812398"/>
                <a:gd name="csX71" fmla="*/ 163119 w 743428"/>
                <a:gd name="csY71" fmla="*/ 205064 h 812398"/>
                <a:gd name="csX72" fmla="*/ 158842 w 743428"/>
                <a:gd name="csY72" fmla="*/ 218695 h 812398"/>
                <a:gd name="csX73" fmla="*/ 170626 w 743428"/>
                <a:gd name="csY73" fmla="*/ 238857 h 812398"/>
                <a:gd name="csX74" fmla="*/ 207975 w 743428"/>
                <a:gd name="csY74" fmla="*/ 276247 h 812398"/>
                <a:gd name="csX75" fmla="*/ 247984 w 743428"/>
                <a:gd name="csY75" fmla="*/ 312501 h 812398"/>
                <a:gd name="csX76" fmla="*/ 255301 w 743428"/>
                <a:gd name="csY76" fmla="*/ 316950 h 812398"/>
                <a:gd name="csX77" fmla="*/ 265470 w 743428"/>
                <a:gd name="csY77" fmla="*/ 317140 h 812398"/>
                <a:gd name="csX78" fmla="*/ 280581 w 743428"/>
                <a:gd name="csY78" fmla="*/ 299344 h 812398"/>
                <a:gd name="csX79" fmla="*/ 290369 w 743428"/>
                <a:gd name="csY79" fmla="*/ 264794 h 812398"/>
                <a:gd name="csX80" fmla="*/ 291700 w 743428"/>
                <a:gd name="csY80" fmla="*/ 264794 h 812398"/>
                <a:gd name="csX81" fmla="*/ 292840 w 743428"/>
                <a:gd name="csY81" fmla="*/ 267539 h 812398"/>
                <a:gd name="csX82" fmla="*/ 326672 w 743428"/>
                <a:gd name="csY82" fmla="*/ 346105 h 812398"/>
                <a:gd name="csX83" fmla="*/ 329523 w 743428"/>
                <a:gd name="csY83" fmla="*/ 352921 h 812398"/>
                <a:gd name="csX84" fmla="*/ 341497 w 743428"/>
                <a:gd name="csY84" fmla="*/ 383211 h 812398"/>
                <a:gd name="csX85" fmla="*/ 335700 w 743428"/>
                <a:gd name="csY85" fmla="*/ 388512 h 812398"/>
                <a:gd name="csX86" fmla="*/ 262809 w 743428"/>
                <a:gd name="csY86" fmla="*/ 456193 h 812398"/>
                <a:gd name="csX87" fmla="*/ 255111 w 743428"/>
                <a:gd name="csY87" fmla="*/ 465659 h 812398"/>
                <a:gd name="csX88" fmla="*/ 207880 w 743428"/>
                <a:gd name="csY88" fmla="*/ 510621 h 812398"/>
                <a:gd name="csX89" fmla="*/ 186117 w 743428"/>
                <a:gd name="csY89" fmla="*/ 545172 h 812398"/>
                <a:gd name="csX90" fmla="*/ 164449 w 743428"/>
                <a:gd name="csY90" fmla="*/ 606700 h 812398"/>
                <a:gd name="csX91" fmla="*/ 133183 w 743428"/>
                <a:gd name="csY91" fmla="*/ 678451 h 812398"/>
                <a:gd name="csX92" fmla="*/ 105433 w 743428"/>
                <a:gd name="csY92" fmla="*/ 725117 h 812398"/>
                <a:gd name="csX93" fmla="*/ 101822 w 743428"/>
                <a:gd name="csY93" fmla="*/ 728714 h 812398"/>
                <a:gd name="csX94" fmla="*/ 88232 w 743428"/>
                <a:gd name="csY94" fmla="*/ 728998 h 812398"/>
                <a:gd name="csX95" fmla="*/ 80534 w 743428"/>
                <a:gd name="csY95" fmla="*/ 724171 h 812398"/>
                <a:gd name="csX96" fmla="*/ 76352 w 743428"/>
                <a:gd name="csY96" fmla="*/ 724455 h 812398"/>
                <a:gd name="csX97" fmla="*/ 76162 w 743428"/>
                <a:gd name="csY97" fmla="*/ 728430 h 812398"/>
                <a:gd name="csX98" fmla="*/ 78063 w 743428"/>
                <a:gd name="csY98" fmla="*/ 733447 h 812398"/>
                <a:gd name="csX99" fmla="*/ 50028 w 743428"/>
                <a:gd name="csY99" fmla="*/ 733731 h 812398"/>
                <a:gd name="csX100" fmla="*/ 23133 w 743428"/>
                <a:gd name="csY100" fmla="*/ 728714 h 812398"/>
                <a:gd name="csX101" fmla="*/ 16006 w 743428"/>
                <a:gd name="csY101" fmla="*/ 725875 h 812398"/>
                <a:gd name="csX102" fmla="*/ 230 w 743428"/>
                <a:gd name="csY102" fmla="*/ 739127 h 812398"/>
                <a:gd name="csX103" fmla="*/ 4602 w 743428"/>
                <a:gd name="csY103" fmla="*/ 750391 h 812398"/>
                <a:gd name="csX104" fmla="*/ 51168 w 743428"/>
                <a:gd name="csY104" fmla="*/ 788065 h 812398"/>
                <a:gd name="csX105" fmla="*/ 85381 w 743428"/>
                <a:gd name="csY105" fmla="*/ 804725 h 812398"/>
                <a:gd name="csX106" fmla="*/ 115506 w 743428"/>
                <a:gd name="csY106" fmla="*/ 812203 h 812398"/>
                <a:gd name="csX107" fmla="*/ 120733 w 743428"/>
                <a:gd name="csY107" fmla="*/ 807754 h 812398"/>
                <a:gd name="csX108" fmla="*/ 125675 w 743428"/>
                <a:gd name="csY108" fmla="*/ 795070 h 812398"/>
                <a:gd name="csX109" fmla="*/ 129286 w 743428"/>
                <a:gd name="csY109" fmla="*/ 784563 h 812398"/>
                <a:gd name="csX110" fmla="*/ 133183 w 743428"/>
                <a:gd name="csY110" fmla="*/ 772068 h 812398"/>
                <a:gd name="csX111" fmla="*/ 133943 w 743428"/>
                <a:gd name="csY111" fmla="*/ 764874 h 812398"/>
                <a:gd name="csX112" fmla="*/ 134988 w 743428"/>
                <a:gd name="csY112" fmla="*/ 759668 h 812398"/>
                <a:gd name="csX113" fmla="*/ 161788 w 743428"/>
                <a:gd name="csY113" fmla="*/ 714137 h 812398"/>
                <a:gd name="csX114" fmla="*/ 201797 w 743428"/>
                <a:gd name="csY114" fmla="*/ 664725 h 812398"/>
                <a:gd name="csX115" fmla="*/ 233729 w 743428"/>
                <a:gd name="csY115" fmla="*/ 596477 h 812398"/>
                <a:gd name="csX116" fmla="*/ 236010 w 743428"/>
                <a:gd name="csY116" fmla="*/ 585023 h 812398"/>
                <a:gd name="csX117" fmla="*/ 259768 w 743428"/>
                <a:gd name="csY117" fmla="*/ 553218 h 812398"/>
                <a:gd name="csX118" fmla="*/ 324961 w 743428"/>
                <a:gd name="csY118" fmla="*/ 519898 h 812398"/>
                <a:gd name="csX119" fmla="*/ 345109 w 743428"/>
                <a:gd name="csY119" fmla="*/ 522359 h 812398"/>
                <a:gd name="csX120" fmla="*/ 392816 w 743428"/>
                <a:gd name="csY120" fmla="*/ 475787 h 812398"/>
                <a:gd name="csX121" fmla="*/ 397282 w 743428"/>
                <a:gd name="csY121" fmla="*/ 481656 h 812398"/>
                <a:gd name="csX122" fmla="*/ 436721 w 743428"/>
                <a:gd name="csY122" fmla="*/ 533623 h 812398"/>
                <a:gd name="csX123" fmla="*/ 443754 w 743428"/>
                <a:gd name="csY123" fmla="*/ 538167 h 812398"/>
                <a:gd name="csX124" fmla="*/ 449171 w 743428"/>
                <a:gd name="csY124" fmla="*/ 542332 h 812398"/>
                <a:gd name="csX125" fmla="*/ 498113 w 743428"/>
                <a:gd name="csY125" fmla="*/ 596382 h 812398"/>
                <a:gd name="csX126" fmla="*/ 544300 w 743428"/>
                <a:gd name="csY126" fmla="*/ 604617 h 812398"/>
                <a:gd name="csX127" fmla="*/ 613105 w 743428"/>
                <a:gd name="csY127" fmla="*/ 567132 h 812398"/>
                <a:gd name="csX128" fmla="*/ 665088 w 743428"/>
                <a:gd name="csY128" fmla="*/ 542900 h 812398"/>
                <a:gd name="csX129" fmla="*/ 666039 w 743428"/>
                <a:gd name="csY129" fmla="*/ 542521 h 812398"/>
                <a:gd name="csX130" fmla="*/ 683715 w 743428"/>
                <a:gd name="csY130" fmla="*/ 546497 h 812398"/>
                <a:gd name="csX131" fmla="*/ 695784 w 743428"/>
                <a:gd name="csY131" fmla="*/ 551041 h 812398"/>
                <a:gd name="csX132" fmla="*/ 715171 w 743428"/>
                <a:gd name="csY132" fmla="*/ 566281 h 812398"/>
                <a:gd name="csX133" fmla="*/ 723439 w 743428"/>
                <a:gd name="csY133" fmla="*/ 580858 h 812398"/>
                <a:gd name="csX134" fmla="*/ 733703 w 743428"/>
                <a:gd name="csY134" fmla="*/ 587011 h 812398"/>
                <a:gd name="csX135" fmla="*/ 742161 w 743428"/>
                <a:gd name="csY135" fmla="*/ 577261 h 812398"/>
                <a:gd name="csX136" fmla="*/ 740355 w 743428"/>
                <a:gd name="csY136" fmla="*/ 540533 h 812398"/>
                <a:gd name="csX137" fmla="*/ 728666 w 743428"/>
                <a:gd name="csY137" fmla="*/ 497937 h 812398"/>
                <a:gd name="csX138" fmla="*/ 714981 w 743428"/>
                <a:gd name="csY138" fmla="*/ 472853 h 812398"/>
                <a:gd name="csX139" fmla="*/ 696830 w 743428"/>
                <a:gd name="csY139" fmla="*/ 472758 h 812398"/>
                <a:gd name="csX140" fmla="*/ 679818 w 743428"/>
                <a:gd name="csY140" fmla="*/ 486578 h 812398"/>
                <a:gd name="csX141" fmla="*/ 676587 w 743428"/>
                <a:gd name="csY141" fmla="*/ 490270 h 812398"/>
                <a:gd name="csX142" fmla="*/ 668604 w 743428"/>
                <a:gd name="csY142" fmla="*/ 498410 h 812398"/>
                <a:gd name="csX143" fmla="*/ 620137 w 743428"/>
                <a:gd name="csY143" fmla="*/ 517058 h 812398"/>
                <a:gd name="csX144" fmla="*/ 606167 w 743428"/>
                <a:gd name="csY144" fmla="*/ 519519 h 812398"/>
                <a:gd name="csX145" fmla="*/ 544585 w 743428"/>
                <a:gd name="csY145" fmla="*/ 546876 h 812398"/>
                <a:gd name="csX146" fmla="*/ 539263 w 743428"/>
                <a:gd name="csY146" fmla="*/ 552555 h 8123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Lst>
              <a:rect l="l" t="t" r="r" b="b"/>
              <a:pathLst>
                <a:path w="743428" h="812398">
                  <a:moveTo>
                    <a:pt x="539548" y="552366"/>
                  </a:moveTo>
                  <a:cubicBezTo>
                    <a:pt x="535937" y="545172"/>
                    <a:pt x="532421" y="538830"/>
                    <a:pt x="529475" y="532298"/>
                  </a:cubicBezTo>
                  <a:cubicBezTo>
                    <a:pt x="524248" y="520655"/>
                    <a:pt x="519306" y="509012"/>
                    <a:pt x="514554" y="497275"/>
                  </a:cubicBezTo>
                  <a:cubicBezTo>
                    <a:pt x="513889" y="495665"/>
                    <a:pt x="514269" y="493015"/>
                    <a:pt x="515220" y="491500"/>
                  </a:cubicBezTo>
                  <a:cubicBezTo>
                    <a:pt x="517880" y="487335"/>
                    <a:pt x="517785" y="483833"/>
                    <a:pt x="514839" y="479857"/>
                  </a:cubicBezTo>
                  <a:cubicBezTo>
                    <a:pt x="504861" y="466132"/>
                    <a:pt x="495072" y="452217"/>
                    <a:pt x="484999" y="438586"/>
                  </a:cubicBezTo>
                  <a:cubicBezTo>
                    <a:pt x="483003" y="435936"/>
                    <a:pt x="482623" y="433948"/>
                    <a:pt x="483858" y="430919"/>
                  </a:cubicBezTo>
                  <a:cubicBezTo>
                    <a:pt x="488040" y="419939"/>
                    <a:pt x="491081" y="408580"/>
                    <a:pt x="489940" y="396653"/>
                  </a:cubicBezTo>
                  <a:cubicBezTo>
                    <a:pt x="488325" y="379236"/>
                    <a:pt x="479392" y="365037"/>
                    <a:pt x="469128" y="351595"/>
                  </a:cubicBezTo>
                  <a:cubicBezTo>
                    <a:pt x="464947" y="346105"/>
                    <a:pt x="459815" y="341278"/>
                    <a:pt x="454873" y="335882"/>
                  </a:cubicBezTo>
                  <a:cubicBezTo>
                    <a:pt x="456679" y="334178"/>
                    <a:pt x="458864" y="332380"/>
                    <a:pt x="460765" y="330392"/>
                  </a:cubicBezTo>
                  <a:cubicBezTo>
                    <a:pt x="466847" y="324239"/>
                    <a:pt x="468083" y="319317"/>
                    <a:pt x="464281" y="311555"/>
                  </a:cubicBezTo>
                  <a:cubicBezTo>
                    <a:pt x="460480" y="303793"/>
                    <a:pt x="456298" y="296125"/>
                    <a:pt x="451262" y="289121"/>
                  </a:cubicBezTo>
                  <a:cubicBezTo>
                    <a:pt x="444514" y="279844"/>
                    <a:pt x="441948" y="270000"/>
                    <a:pt x="442328" y="258641"/>
                  </a:cubicBezTo>
                  <a:cubicBezTo>
                    <a:pt x="442994" y="240466"/>
                    <a:pt x="442328" y="222292"/>
                    <a:pt x="442994" y="204212"/>
                  </a:cubicBezTo>
                  <a:cubicBezTo>
                    <a:pt x="443279" y="196072"/>
                    <a:pt x="445465" y="188026"/>
                    <a:pt x="446795" y="180074"/>
                  </a:cubicBezTo>
                  <a:cubicBezTo>
                    <a:pt x="461810" y="182630"/>
                    <a:pt x="475495" y="185470"/>
                    <a:pt x="489275" y="187079"/>
                  </a:cubicBezTo>
                  <a:cubicBezTo>
                    <a:pt x="498303" y="188120"/>
                    <a:pt x="507617" y="187363"/>
                    <a:pt x="516740" y="187079"/>
                  </a:cubicBezTo>
                  <a:cubicBezTo>
                    <a:pt x="519686" y="187079"/>
                    <a:pt x="521967" y="186795"/>
                    <a:pt x="523107" y="190297"/>
                  </a:cubicBezTo>
                  <a:cubicBezTo>
                    <a:pt x="528049" y="205253"/>
                    <a:pt x="533941" y="219925"/>
                    <a:pt x="538028" y="235071"/>
                  </a:cubicBezTo>
                  <a:cubicBezTo>
                    <a:pt x="541259" y="246903"/>
                    <a:pt x="542684" y="259303"/>
                    <a:pt x="544205" y="271514"/>
                  </a:cubicBezTo>
                  <a:cubicBezTo>
                    <a:pt x="545250" y="279844"/>
                    <a:pt x="542399" y="287606"/>
                    <a:pt x="537743" y="294611"/>
                  </a:cubicBezTo>
                  <a:cubicBezTo>
                    <a:pt x="533276" y="301332"/>
                    <a:pt x="531850" y="308052"/>
                    <a:pt x="535652" y="315625"/>
                  </a:cubicBezTo>
                  <a:cubicBezTo>
                    <a:pt x="537172" y="318749"/>
                    <a:pt x="536887" y="322630"/>
                    <a:pt x="537933" y="325943"/>
                  </a:cubicBezTo>
                  <a:cubicBezTo>
                    <a:pt x="538693" y="328309"/>
                    <a:pt x="539928" y="331433"/>
                    <a:pt x="541734" y="332190"/>
                  </a:cubicBezTo>
                  <a:cubicBezTo>
                    <a:pt x="543350" y="332853"/>
                    <a:pt x="546106" y="330581"/>
                    <a:pt x="548672" y="329351"/>
                  </a:cubicBezTo>
                  <a:cubicBezTo>
                    <a:pt x="554944" y="335598"/>
                    <a:pt x="561406" y="337018"/>
                    <a:pt x="569864" y="331906"/>
                  </a:cubicBezTo>
                  <a:cubicBezTo>
                    <a:pt x="575756" y="328404"/>
                    <a:pt x="580888" y="323576"/>
                    <a:pt x="586020" y="319033"/>
                  </a:cubicBezTo>
                  <a:cubicBezTo>
                    <a:pt x="589156" y="316288"/>
                    <a:pt x="587921" y="312785"/>
                    <a:pt x="586020" y="309756"/>
                  </a:cubicBezTo>
                  <a:cubicBezTo>
                    <a:pt x="583549" y="305497"/>
                    <a:pt x="580888" y="301332"/>
                    <a:pt x="578227" y="297167"/>
                  </a:cubicBezTo>
                  <a:cubicBezTo>
                    <a:pt x="573570" y="289783"/>
                    <a:pt x="571670" y="281737"/>
                    <a:pt x="571955" y="272934"/>
                  </a:cubicBezTo>
                  <a:cubicBezTo>
                    <a:pt x="572905" y="242170"/>
                    <a:pt x="571955" y="211501"/>
                    <a:pt x="568249" y="180926"/>
                  </a:cubicBezTo>
                  <a:cubicBezTo>
                    <a:pt x="566633" y="167769"/>
                    <a:pt x="561406" y="158208"/>
                    <a:pt x="548862" y="152245"/>
                  </a:cubicBezTo>
                  <a:cubicBezTo>
                    <a:pt x="528904" y="142684"/>
                    <a:pt x="509327" y="132461"/>
                    <a:pt x="487280" y="128296"/>
                  </a:cubicBezTo>
                  <a:cubicBezTo>
                    <a:pt x="481482" y="127160"/>
                    <a:pt x="475400" y="127444"/>
                    <a:pt x="469508" y="126498"/>
                  </a:cubicBezTo>
                  <a:cubicBezTo>
                    <a:pt x="464091" y="125646"/>
                    <a:pt x="458104" y="124983"/>
                    <a:pt x="453637" y="122333"/>
                  </a:cubicBezTo>
                  <a:cubicBezTo>
                    <a:pt x="438527" y="113435"/>
                    <a:pt x="422561" y="110974"/>
                    <a:pt x="405455" y="113151"/>
                  </a:cubicBezTo>
                  <a:cubicBezTo>
                    <a:pt x="397853" y="114097"/>
                    <a:pt x="390630" y="112583"/>
                    <a:pt x="383502" y="109932"/>
                  </a:cubicBezTo>
                  <a:cubicBezTo>
                    <a:pt x="380746" y="108891"/>
                    <a:pt x="377610" y="108039"/>
                    <a:pt x="374664" y="108134"/>
                  </a:cubicBezTo>
                  <a:cubicBezTo>
                    <a:pt x="368487" y="108323"/>
                    <a:pt x="364591" y="105862"/>
                    <a:pt x="364686" y="99804"/>
                  </a:cubicBezTo>
                  <a:cubicBezTo>
                    <a:pt x="364781" y="94314"/>
                    <a:pt x="365541" y="88634"/>
                    <a:pt x="367347" y="83523"/>
                  </a:cubicBezTo>
                  <a:cubicBezTo>
                    <a:pt x="370103" y="75761"/>
                    <a:pt x="374189" y="68377"/>
                    <a:pt x="377325" y="60710"/>
                  </a:cubicBezTo>
                  <a:cubicBezTo>
                    <a:pt x="382457" y="47931"/>
                    <a:pt x="381222" y="35626"/>
                    <a:pt x="373049" y="24551"/>
                  </a:cubicBezTo>
                  <a:cubicBezTo>
                    <a:pt x="359934" y="6660"/>
                    <a:pt x="343113" y="-3279"/>
                    <a:pt x="319925" y="981"/>
                  </a:cubicBezTo>
                  <a:cubicBezTo>
                    <a:pt x="314983" y="1833"/>
                    <a:pt x="309756" y="1454"/>
                    <a:pt x="304624" y="1549"/>
                  </a:cubicBezTo>
                  <a:cubicBezTo>
                    <a:pt x="290654" y="1833"/>
                    <a:pt x="281911" y="13665"/>
                    <a:pt x="285522" y="27012"/>
                  </a:cubicBezTo>
                  <a:cubicBezTo>
                    <a:pt x="286188" y="29567"/>
                    <a:pt x="285712" y="32691"/>
                    <a:pt x="285142" y="35342"/>
                  </a:cubicBezTo>
                  <a:cubicBezTo>
                    <a:pt x="283527" y="42157"/>
                    <a:pt x="280581" y="48594"/>
                    <a:pt x="282766" y="56166"/>
                  </a:cubicBezTo>
                  <a:cubicBezTo>
                    <a:pt x="283527" y="58722"/>
                    <a:pt x="280486" y="62698"/>
                    <a:pt x="278490" y="65443"/>
                  </a:cubicBezTo>
                  <a:cubicBezTo>
                    <a:pt x="275449" y="69419"/>
                    <a:pt x="274879" y="72258"/>
                    <a:pt x="279440" y="75477"/>
                  </a:cubicBezTo>
                  <a:cubicBezTo>
                    <a:pt x="281151" y="76707"/>
                    <a:pt x="281816" y="79547"/>
                    <a:pt x="282386" y="81819"/>
                  </a:cubicBezTo>
                  <a:cubicBezTo>
                    <a:pt x="283717" y="87025"/>
                    <a:pt x="284667" y="92231"/>
                    <a:pt x="285807" y="97532"/>
                  </a:cubicBezTo>
                  <a:cubicBezTo>
                    <a:pt x="286378" y="100183"/>
                    <a:pt x="287233" y="102738"/>
                    <a:pt x="287518" y="105389"/>
                  </a:cubicBezTo>
                  <a:cubicBezTo>
                    <a:pt x="288183" y="111352"/>
                    <a:pt x="290274" y="113624"/>
                    <a:pt x="296356" y="114476"/>
                  </a:cubicBezTo>
                  <a:cubicBezTo>
                    <a:pt x="298542" y="114760"/>
                    <a:pt x="300918" y="114665"/>
                    <a:pt x="302914" y="115517"/>
                  </a:cubicBezTo>
                  <a:cubicBezTo>
                    <a:pt x="305194" y="116559"/>
                    <a:pt x="308330" y="118073"/>
                    <a:pt x="308996" y="120156"/>
                  </a:cubicBezTo>
                  <a:cubicBezTo>
                    <a:pt x="310706" y="125078"/>
                    <a:pt x="311657" y="130379"/>
                    <a:pt x="311752" y="135490"/>
                  </a:cubicBezTo>
                  <a:cubicBezTo>
                    <a:pt x="311752" y="137289"/>
                    <a:pt x="308616" y="139655"/>
                    <a:pt x="306335" y="140791"/>
                  </a:cubicBezTo>
                  <a:cubicBezTo>
                    <a:pt x="297116" y="145335"/>
                    <a:pt x="287423" y="149026"/>
                    <a:pt x="278300" y="153854"/>
                  </a:cubicBezTo>
                  <a:cubicBezTo>
                    <a:pt x="267656" y="159439"/>
                    <a:pt x="264520" y="170040"/>
                    <a:pt x="262334" y="180926"/>
                  </a:cubicBezTo>
                  <a:cubicBezTo>
                    <a:pt x="261574" y="184902"/>
                    <a:pt x="261384" y="188972"/>
                    <a:pt x="261099" y="193042"/>
                  </a:cubicBezTo>
                  <a:cubicBezTo>
                    <a:pt x="260528" y="201372"/>
                    <a:pt x="259103" y="209418"/>
                    <a:pt x="255777" y="217180"/>
                  </a:cubicBezTo>
                  <a:cubicBezTo>
                    <a:pt x="252926" y="223996"/>
                    <a:pt x="250740" y="231284"/>
                    <a:pt x="249409" y="238573"/>
                  </a:cubicBezTo>
                  <a:cubicBezTo>
                    <a:pt x="248174" y="245862"/>
                    <a:pt x="248459" y="253435"/>
                    <a:pt x="248079" y="261102"/>
                  </a:cubicBezTo>
                  <a:cubicBezTo>
                    <a:pt x="247224" y="260723"/>
                    <a:pt x="245893" y="260345"/>
                    <a:pt x="244848" y="259682"/>
                  </a:cubicBezTo>
                  <a:cubicBezTo>
                    <a:pt x="233254" y="252015"/>
                    <a:pt x="221564" y="244347"/>
                    <a:pt x="210065" y="236585"/>
                  </a:cubicBezTo>
                  <a:cubicBezTo>
                    <a:pt x="208070" y="235260"/>
                    <a:pt x="206549" y="233462"/>
                    <a:pt x="204743" y="231852"/>
                  </a:cubicBezTo>
                  <a:cubicBezTo>
                    <a:pt x="199612" y="227214"/>
                    <a:pt x="197141" y="222197"/>
                    <a:pt x="200752" y="215287"/>
                  </a:cubicBezTo>
                  <a:cubicBezTo>
                    <a:pt x="203983" y="209229"/>
                    <a:pt x="203413" y="202319"/>
                    <a:pt x="200942" y="196450"/>
                  </a:cubicBezTo>
                  <a:cubicBezTo>
                    <a:pt x="199326" y="192569"/>
                    <a:pt x="194575" y="189919"/>
                    <a:pt x="191058" y="186984"/>
                  </a:cubicBezTo>
                  <a:cubicBezTo>
                    <a:pt x="186877" y="183577"/>
                    <a:pt x="183456" y="185091"/>
                    <a:pt x="178704" y="187363"/>
                  </a:cubicBezTo>
                  <a:cubicBezTo>
                    <a:pt x="170531" y="191244"/>
                    <a:pt x="167585" y="198438"/>
                    <a:pt x="163119" y="205064"/>
                  </a:cubicBezTo>
                  <a:cubicBezTo>
                    <a:pt x="160172" y="209418"/>
                    <a:pt x="157131" y="212921"/>
                    <a:pt x="158842" y="218695"/>
                  </a:cubicBezTo>
                  <a:cubicBezTo>
                    <a:pt x="161123" y="226457"/>
                    <a:pt x="163309" y="234030"/>
                    <a:pt x="170626" y="238857"/>
                  </a:cubicBezTo>
                  <a:cubicBezTo>
                    <a:pt x="185737" y="248702"/>
                    <a:pt x="195240" y="264131"/>
                    <a:pt x="207975" y="276247"/>
                  </a:cubicBezTo>
                  <a:cubicBezTo>
                    <a:pt x="220994" y="288647"/>
                    <a:pt x="234489" y="300574"/>
                    <a:pt x="247984" y="312501"/>
                  </a:cubicBezTo>
                  <a:cubicBezTo>
                    <a:pt x="250075" y="314395"/>
                    <a:pt x="252641" y="316288"/>
                    <a:pt x="255301" y="316950"/>
                  </a:cubicBezTo>
                  <a:cubicBezTo>
                    <a:pt x="258628" y="317802"/>
                    <a:pt x="263094" y="318654"/>
                    <a:pt x="265470" y="317140"/>
                  </a:cubicBezTo>
                  <a:cubicBezTo>
                    <a:pt x="272027" y="312785"/>
                    <a:pt x="278205" y="307390"/>
                    <a:pt x="280581" y="299344"/>
                  </a:cubicBezTo>
                  <a:cubicBezTo>
                    <a:pt x="284002" y="287890"/>
                    <a:pt x="287138" y="276342"/>
                    <a:pt x="290369" y="264794"/>
                  </a:cubicBezTo>
                  <a:cubicBezTo>
                    <a:pt x="290844" y="264794"/>
                    <a:pt x="291224" y="264794"/>
                    <a:pt x="291700" y="264794"/>
                  </a:cubicBezTo>
                  <a:cubicBezTo>
                    <a:pt x="292080" y="265740"/>
                    <a:pt x="292555" y="266592"/>
                    <a:pt x="292840" y="267539"/>
                  </a:cubicBezTo>
                  <a:cubicBezTo>
                    <a:pt x="299682" y="295652"/>
                    <a:pt x="311562" y="321589"/>
                    <a:pt x="326672" y="346105"/>
                  </a:cubicBezTo>
                  <a:cubicBezTo>
                    <a:pt x="328003" y="348188"/>
                    <a:pt x="329428" y="350649"/>
                    <a:pt x="329523" y="352921"/>
                  </a:cubicBezTo>
                  <a:cubicBezTo>
                    <a:pt x="329713" y="364374"/>
                    <a:pt x="332279" y="374787"/>
                    <a:pt x="341497" y="383211"/>
                  </a:cubicBezTo>
                  <a:cubicBezTo>
                    <a:pt x="339312" y="385199"/>
                    <a:pt x="337506" y="386808"/>
                    <a:pt x="335700" y="388512"/>
                  </a:cubicBezTo>
                  <a:cubicBezTo>
                    <a:pt x="311372" y="411041"/>
                    <a:pt x="287043" y="433569"/>
                    <a:pt x="262809" y="456193"/>
                  </a:cubicBezTo>
                  <a:cubicBezTo>
                    <a:pt x="259863" y="458938"/>
                    <a:pt x="257487" y="462346"/>
                    <a:pt x="255111" y="465659"/>
                  </a:cubicBezTo>
                  <a:cubicBezTo>
                    <a:pt x="242187" y="483549"/>
                    <a:pt x="227647" y="499641"/>
                    <a:pt x="207880" y="510621"/>
                  </a:cubicBezTo>
                  <a:cubicBezTo>
                    <a:pt x="194480" y="518005"/>
                    <a:pt x="187922" y="530973"/>
                    <a:pt x="186117" y="545172"/>
                  </a:cubicBezTo>
                  <a:cubicBezTo>
                    <a:pt x="183266" y="567416"/>
                    <a:pt x="173952" y="586821"/>
                    <a:pt x="164449" y="606700"/>
                  </a:cubicBezTo>
                  <a:cubicBezTo>
                    <a:pt x="153235" y="630270"/>
                    <a:pt x="143827" y="654597"/>
                    <a:pt x="133183" y="678451"/>
                  </a:cubicBezTo>
                  <a:cubicBezTo>
                    <a:pt x="125770" y="695016"/>
                    <a:pt x="117882" y="711392"/>
                    <a:pt x="105433" y="725117"/>
                  </a:cubicBezTo>
                  <a:cubicBezTo>
                    <a:pt x="104292" y="726348"/>
                    <a:pt x="103152" y="727673"/>
                    <a:pt x="101822" y="728714"/>
                  </a:cubicBezTo>
                  <a:cubicBezTo>
                    <a:pt x="95644" y="734110"/>
                    <a:pt x="94314" y="734015"/>
                    <a:pt x="88232" y="728998"/>
                  </a:cubicBezTo>
                  <a:cubicBezTo>
                    <a:pt x="85951" y="727105"/>
                    <a:pt x="83290" y="725496"/>
                    <a:pt x="80534" y="724171"/>
                  </a:cubicBezTo>
                  <a:cubicBezTo>
                    <a:pt x="79394" y="723603"/>
                    <a:pt x="77208" y="723697"/>
                    <a:pt x="76352" y="724455"/>
                  </a:cubicBezTo>
                  <a:cubicBezTo>
                    <a:pt x="75687" y="725023"/>
                    <a:pt x="75972" y="727105"/>
                    <a:pt x="76162" y="728430"/>
                  </a:cubicBezTo>
                  <a:cubicBezTo>
                    <a:pt x="76447" y="729850"/>
                    <a:pt x="77113" y="731175"/>
                    <a:pt x="78063" y="733447"/>
                  </a:cubicBezTo>
                  <a:cubicBezTo>
                    <a:pt x="68275" y="733447"/>
                    <a:pt x="58961" y="732406"/>
                    <a:pt x="50028" y="733731"/>
                  </a:cubicBezTo>
                  <a:cubicBezTo>
                    <a:pt x="40144" y="735151"/>
                    <a:pt x="31591" y="733163"/>
                    <a:pt x="23133" y="728714"/>
                  </a:cubicBezTo>
                  <a:cubicBezTo>
                    <a:pt x="20853" y="727484"/>
                    <a:pt x="18477" y="726632"/>
                    <a:pt x="16006" y="725875"/>
                  </a:cubicBezTo>
                  <a:cubicBezTo>
                    <a:pt x="6597" y="722751"/>
                    <a:pt x="-1480" y="729282"/>
                    <a:pt x="230" y="739127"/>
                  </a:cubicBezTo>
                  <a:cubicBezTo>
                    <a:pt x="895" y="743008"/>
                    <a:pt x="2606" y="746889"/>
                    <a:pt x="4602" y="750391"/>
                  </a:cubicBezTo>
                  <a:cubicBezTo>
                    <a:pt x="15246" y="768849"/>
                    <a:pt x="31686" y="780114"/>
                    <a:pt x="51168" y="788065"/>
                  </a:cubicBezTo>
                  <a:cubicBezTo>
                    <a:pt x="62953" y="792798"/>
                    <a:pt x="74357" y="798572"/>
                    <a:pt x="85381" y="804725"/>
                  </a:cubicBezTo>
                  <a:cubicBezTo>
                    <a:pt x="94884" y="810026"/>
                    <a:pt x="104483" y="813244"/>
                    <a:pt x="115506" y="812203"/>
                  </a:cubicBezTo>
                  <a:cubicBezTo>
                    <a:pt x="118548" y="811919"/>
                    <a:pt x="119878" y="810594"/>
                    <a:pt x="120733" y="807754"/>
                  </a:cubicBezTo>
                  <a:cubicBezTo>
                    <a:pt x="122064" y="803400"/>
                    <a:pt x="124060" y="799329"/>
                    <a:pt x="125675" y="795070"/>
                  </a:cubicBezTo>
                  <a:cubicBezTo>
                    <a:pt x="127006" y="791567"/>
                    <a:pt x="128146" y="788065"/>
                    <a:pt x="129286" y="784563"/>
                  </a:cubicBezTo>
                  <a:cubicBezTo>
                    <a:pt x="130617" y="780398"/>
                    <a:pt x="132042" y="776327"/>
                    <a:pt x="133183" y="772068"/>
                  </a:cubicBezTo>
                  <a:cubicBezTo>
                    <a:pt x="133753" y="769796"/>
                    <a:pt x="133658" y="767240"/>
                    <a:pt x="133943" y="764874"/>
                  </a:cubicBezTo>
                  <a:cubicBezTo>
                    <a:pt x="134133" y="763075"/>
                    <a:pt x="134133" y="761087"/>
                    <a:pt x="134988" y="759668"/>
                  </a:cubicBezTo>
                  <a:cubicBezTo>
                    <a:pt x="143827" y="744428"/>
                    <a:pt x="152190" y="728904"/>
                    <a:pt x="161788" y="714137"/>
                  </a:cubicBezTo>
                  <a:cubicBezTo>
                    <a:pt x="173382" y="696341"/>
                    <a:pt x="186307" y="679397"/>
                    <a:pt x="201797" y="664725"/>
                  </a:cubicBezTo>
                  <a:cubicBezTo>
                    <a:pt x="221374" y="645983"/>
                    <a:pt x="229452" y="622224"/>
                    <a:pt x="233729" y="596477"/>
                  </a:cubicBezTo>
                  <a:cubicBezTo>
                    <a:pt x="234394" y="592596"/>
                    <a:pt x="235249" y="588809"/>
                    <a:pt x="236010" y="585023"/>
                  </a:cubicBezTo>
                  <a:cubicBezTo>
                    <a:pt x="238671" y="570540"/>
                    <a:pt x="246653" y="559938"/>
                    <a:pt x="259768" y="553218"/>
                  </a:cubicBezTo>
                  <a:cubicBezTo>
                    <a:pt x="281436" y="542048"/>
                    <a:pt x="303294" y="531068"/>
                    <a:pt x="324961" y="519898"/>
                  </a:cubicBezTo>
                  <a:cubicBezTo>
                    <a:pt x="336366" y="514029"/>
                    <a:pt x="336271" y="513934"/>
                    <a:pt x="345109" y="522359"/>
                  </a:cubicBezTo>
                  <a:cubicBezTo>
                    <a:pt x="360884" y="506930"/>
                    <a:pt x="376660" y="491595"/>
                    <a:pt x="392816" y="475787"/>
                  </a:cubicBezTo>
                  <a:cubicBezTo>
                    <a:pt x="394906" y="478532"/>
                    <a:pt x="396047" y="480047"/>
                    <a:pt x="397282" y="481656"/>
                  </a:cubicBezTo>
                  <a:cubicBezTo>
                    <a:pt x="410397" y="498978"/>
                    <a:pt x="423417" y="516396"/>
                    <a:pt x="436721" y="533623"/>
                  </a:cubicBezTo>
                  <a:cubicBezTo>
                    <a:pt x="438337" y="535706"/>
                    <a:pt x="441378" y="536558"/>
                    <a:pt x="443754" y="538167"/>
                  </a:cubicBezTo>
                  <a:cubicBezTo>
                    <a:pt x="445655" y="539492"/>
                    <a:pt x="447650" y="540628"/>
                    <a:pt x="449171" y="542332"/>
                  </a:cubicBezTo>
                  <a:cubicBezTo>
                    <a:pt x="465612" y="560317"/>
                    <a:pt x="482148" y="578113"/>
                    <a:pt x="498113" y="596382"/>
                  </a:cubicBezTo>
                  <a:cubicBezTo>
                    <a:pt x="511798" y="612095"/>
                    <a:pt x="527004" y="613610"/>
                    <a:pt x="544300" y="604617"/>
                  </a:cubicBezTo>
                  <a:cubicBezTo>
                    <a:pt x="567488" y="592501"/>
                    <a:pt x="590201" y="579722"/>
                    <a:pt x="613105" y="567132"/>
                  </a:cubicBezTo>
                  <a:cubicBezTo>
                    <a:pt x="629926" y="557856"/>
                    <a:pt x="646271" y="547917"/>
                    <a:pt x="665088" y="542900"/>
                  </a:cubicBezTo>
                  <a:cubicBezTo>
                    <a:pt x="665373" y="542900"/>
                    <a:pt x="665753" y="542616"/>
                    <a:pt x="666039" y="542521"/>
                  </a:cubicBezTo>
                  <a:cubicBezTo>
                    <a:pt x="672596" y="540912"/>
                    <a:pt x="679438" y="538262"/>
                    <a:pt x="683715" y="546497"/>
                  </a:cubicBezTo>
                  <a:cubicBezTo>
                    <a:pt x="686376" y="551608"/>
                    <a:pt x="691793" y="549147"/>
                    <a:pt x="695784" y="551041"/>
                  </a:cubicBezTo>
                  <a:cubicBezTo>
                    <a:pt x="703482" y="554732"/>
                    <a:pt x="710990" y="558140"/>
                    <a:pt x="715171" y="566281"/>
                  </a:cubicBezTo>
                  <a:cubicBezTo>
                    <a:pt x="717737" y="571203"/>
                    <a:pt x="720398" y="576220"/>
                    <a:pt x="723439" y="580858"/>
                  </a:cubicBezTo>
                  <a:cubicBezTo>
                    <a:pt x="725720" y="584360"/>
                    <a:pt x="728476" y="588052"/>
                    <a:pt x="733703" y="587011"/>
                  </a:cubicBezTo>
                  <a:cubicBezTo>
                    <a:pt x="738835" y="585875"/>
                    <a:pt x="741305" y="582183"/>
                    <a:pt x="742161" y="577261"/>
                  </a:cubicBezTo>
                  <a:cubicBezTo>
                    <a:pt x="744347" y="564861"/>
                    <a:pt x="743681" y="552650"/>
                    <a:pt x="740355" y="540533"/>
                  </a:cubicBezTo>
                  <a:cubicBezTo>
                    <a:pt x="736459" y="526335"/>
                    <a:pt x="732467" y="512136"/>
                    <a:pt x="728666" y="497937"/>
                  </a:cubicBezTo>
                  <a:cubicBezTo>
                    <a:pt x="726100" y="488471"/>
                    <a:pt x="722679" y="479573"/>
                    <a:pt x="714981" y="472853"/>
                  </a:cubicBezTo>
                  <a:cubicBezTo>
                    <a:pt x="708519" y="467268"/>
                    <a:pt x="703197" y="467362"/>
                    <a:pt x="696830" y="472758"/>
                  </a:cubicBezTo>
                  <a:cubicBezTo>
                    <a:pt x="691223" y="477491"/>
                    <a:pt x="685425" y="481940"/>
                    <a:pt x="679818" y="486578"/>
                  </a:cubicBezTo>
                  <a:cubicBezTo>
                    <a:pt x="678583" y="487619"/>
                    <a:pt x="676682" y="488945"/>
                    <a:pt x="676587" y="490270"/>
                  </a:cubicBezTo>
                  <a:cubicBezTo>
                    <a:pt x="676112" y="495381"/>
                    <a:pt x="672311" y="496991"/>
                    <a:pt x="668604" y="498410"/>
                  </a:cubicBezTo>
                  <a:cubicBezTo>
                    <a:pt x="652544" y="504753"/>
                    <a:pt x="636388" y="511095"/>
                    <a:pt x="620137" y="517058"/>
                  </a:cubicBezTo>
                  <a:cubicBezTo>
                    <a:pt x="615766" y="518667"/>
                    <a:pt x="610729" y="519898"/>
                    <a:pt x="606167" y="519519"/>
                  </a:cubicBezTo>
                  <a:cubicBezTo>
                    <a:pt x="580413" y="517342"/>
                    <a:pt x="561406" y="529553"/>
                    <a:pt x="544585" y="546876"/>
                  </a:cubicBezTo>
                  <a:cubicBezTo>
                    <a:pt x="543065" y="548390"/>
                    <a:pt x="541639" y="550094"/>
                    <a:pt x="539263" y="552555"/>
                  </a:cubicBezTo>
                  <a:close/>
                </a:path>
              </a:pathLst>
            </a:custGeom>
            <a:solidFill>
              <a:srgbClr val="012A39"/>
            </a:solidFill>
            <a:ln w="9460" cap="flat">
              <a:noFill/>
              <a:prstDash val="solid"/>
              <a:miter/>
            </a:ln>
          </p:spPr>
          <p:txBody>
            <a:bodyPr/>
            <a:lstStyle/>
            <a:p>
              <a:endParaRPr lang="en-US"/>
            </a:p>
          </p:txBody>
        </p:sp>
      </p:grpSp>
      <p:sp>
        <p:nvSpPr>
          <p:cNvPr id="2" name="Footer Placeholder 1">
            <a:extLst>
              <a:ext uri="{FF2B5EF4-FFF2-40B4-BE49-F238E27FC236}">
                <a16:creationId xmlns:a16="http://schemas.microsoft.com/office/drawing/2014/main" id="{A7B30916-C8C8-505A-E3EF-FFE7BA355D86}"/>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4ED59AB2-3499-4E15-7BFD-ECCF5F3CCEC7}"/>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15</a:t>
            </a:fld>
            <a:endParaRPr lang="en-US"/>
          </a:p>
        </p:txBody>
      </p:sp>
    </p:spTree>
    <p:extLst>
      <p:ext uri="{BB962C8B-B14F-4D97-AF65-F5344CB8AC3E}">
        <p14:creationId xmlns:p14="http://schemas.microsoft.com/office/powerpoint/2010/main" val="266028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Build Your Resilience</a:t>
            </a:r>
          </a:p>
        </p:txBody>
      </p:sp>
      <p:sp>
        <p:nvSpPr>
          <p:cNvPr id="9" name="Text Placeholder 8">
            <a:extLst>
              <a:ext uri="{FF2B5EF4-FFF2-40B4-BE49-F238E27FC236}">
                <a16:creationId xmlns:a16="http://schemas.microsoft.com/office/drawing/2014/main" id="{080A4AA9-E0F1-F42D-8ADE-FFED3EF046B3}"/>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latin typeface="Segoe UI" panose="020B0502040204020203" pitchFamily="34" charset="0"/>
              </a:rPr>
              <a:t>Which of these skills have you incorporated into your daily life?</a:t>
            </a: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lstStyle/>
          <a:p>
            <a:pPr marL="0" indent="0">
              <a:buNone/>
            </a:pPr>
            <a:r>
              <a:rPr lang="en-US"/>
              <a:t>These skills include:</a:t>
            </a:r>
          </a:p>
          <a:p>
            <a:r>
              <a:rPr lang="en-US"/>
              <a:t>Mindfulness</a:t>
            </a:r>
          </a:p>
          <a:p>
            <a:r>
              <a:rPr lang="en-US"/>
              <a:t>Valued living</a:t>
            </a:r>
          </a:p>
          <a:p>
            <a:r>
              <a:rPr lang="en-US"/>
              <a:t>Flexible thinking</a:t>
            </a:r>
          </a:p>
          <a:p>
            <a:r>
              <a:rPr lang="en-US"/>
              <a:t>Healthy behaviors</a:t>
            </a:r>
          </a:p>
          <a:p>
            <a:r>
              <a:rPr lang="en-US"/>
              <a:t>Problem solving</a:t>
            </a:r>
          </a:p>
        </p:txBody>
      </p:sp>
      <p:sp>
        <p:nvSpPr>
          <p:cNvPr id="10" name="Picture Placeholder 9">
            <a:extLst>
              <a:ext uri="{FF2B5EF4-FFF2-40B4-BE49-F238E27FC236}">
                <a16:creationId xmlns:a16="http://schemas.microsoft.com/office/drawing/2014/main" id="{C32F113B-8D4F-1841-E747-D75597BBF33D}"/>
              </a:ext>
              <a:ext uri="{C183D7F6-B498-43B3-948B-1728B52AA6E4}">
                <adec:decorative xmlns:adec="http://schemas.microsoft.com/office/drawing/2017/decorative" val="1"/>
              </a:ext>
            </a:extLst>
          </p:cNvPr>
          <p:cNvSpPr>
            <a:spLocks noGrp="1"/>
          </p:cNvSpPr>
          <p:nvPr>
            <p:ph type="pic" sz="quarter" idx="16"/>
          </p:nvPr>
        </p:nvSpPr>
        <p:spPr/>
        <p:txBody>
          <a:bodyPr>
            <a:normAutofit lnSpcReduction="10000"/>
          </a:bodyPr>
          <a:lstStyle/>
          <a:p>
            <a:pPr>
              <a:lnSpc>
                <a:spcPct val="100000"/>
              </a:lnSpc>
              <a:spcBef>
                <a:spcPts val="0"/>
              </a:spcBef>
            </a:pPr>
            <a:r>
              <a:rPr lang="en-US"/>
              <a:t>Create a collage that represents three skills:</a:t>
            </a:r>
          </a:p>
          <a:p>
            <a:pPr marL="640080" indent="-457200" algn="l">
              <a:lnSpc>
                <a:spcPct val="100000"/>
              </a:lnSpc>
              <a:spcBef>
                <a:spcPts val="0"/>
              </a:spcBef>
              <a:buFont typeface="Arial" panose="020B0604020202020204" pitchFamily="34" charset="0"/>
              <a:buChar char="•"/>
            </a:pPr>
            <a:r>
              <a:rPr lang="en-US"/>
              <a:t>Valued living – Sailor or civilian attending their child’s school play, or sporting event</a:t>
            </a:r>
          </a:p>
          <a:p>
            <a:pPr marL="640080" indent="-457200" algn="l">
              <a:lnSpc>
                <a:spcPct val="100000"/>
              </a:lnSpc>
              <a:spcBef>
                <a:spcPts val="0"/>
              </a:spcBef>
              <a:buFont typeface="Arial" panose="020B0604020202020204" pitchFamily="34" charset="0"/>
              <a:buChar char="•"/>
            </a:pPr>
            <a:r>
              <a:rPr lang="en-US"/>
              <a:t>Healthy behaviors – military team prioritizing hydration, stretching, and sleep; or civilian in similar situation</a:t>
            </a:r>
          </a:p>
          <a:p>
            <a:pPr marL="640080" indent="-457200" algn="l">
              <a:lnSpc>
                <a:spcPct val="100000"/>
              </a:lnSpc>
              <a:spcBef>
                <a:spcPts val="0"/>
              </a:spcBef>
              <a:buFont typeface="Arial" panose="020B0604020202020204" pitchFamily="34" charset="0"/>
              <a:buChar char="•"/>
            </a:pPr>
            <a:r>
              <a:rPr lang="en-US"/>
              <a:t>Problem solving – military team gathered around a white board, brainstorming solutions; or civilian putting the last puzzle piece in place</a:t>
            </a:r>
          </a:p>
        </p:txBody>
      </p:sp>
      <p:pic>
        <p:nvPicPr>
          <p:cNvPr id="5" name="Picture 4">
            <a:extLst>
              <a:ext uri="{FF2B5EF4-FFF2-40B4-BE49-F238E27FC236}">
                <a16:creationId xmlns:a16="http://schemas.microsoft.com/office/drawing/2014/main" id="{34AA077D-472B-63B2-17E9-9FF161C6EE0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3984" y="1697736"/>
            <a:ext cx="73152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16</a:t>
            </a:fld>
            <a:endParaRPr lang="en-US"/>
          </a:p>
        </p:txBody>
      </p:sp>
    </p:spTree>
    <p:extLst>
      <p:ext uri="{BB962C8B-B14F-4D97-AF65-F5344CB8AC3E}">
        <p14:creationId xmlns:p14="http://schemas.microsoft.com/office/powerpoint/2010/main" val="2948516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70011-5B70-33F2-D3EF-13E798278FD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54CA860-B78E-C79F-1A61-D967A2A72640}"/>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Break the Code of Silence</a:t>
            </a:r>
          </a:p>
        </p:txBody>
      </p:sp>
      <p:sp>
        <p:nvSpPr>
          <p:cNvPr id="9" name="Text Placeholder 8">
            <a:extLst>
              <a:ext uri="{FF2B5EF4-FFF2-40B4-BE49-F238E27FC236}">
                <a16:creationId xmlns:a16="http://schemas.microsoft.com/office/drawing/2014/main" id="{4DEC197B-540C-7A26-0CD5-9EF63D1812DB}"/>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b="0" i="0">
                <a:latin typeface="+mn-lt"/>
              </a:rPr>
              <a:t>What is keeping you from getting the help you need?</a:t>
            </a:r>
          </a:p>
        </p:txBody>
      </p:sp>
      <p:pic>
        <p:nvPicPr>
          <p:cNvPr id="3" name="Picture 2">
            <a:extLst>
              <a:ext uri="{FF2B5EF4-FFF2-40B4-BE49-F238E27FC236}">
                <a16:creationId xmlns:a16="http://schemas.microsoft.com/office/drawing/2014/main" id="{AF2631EC-F39E-7B36-884F-56625FA49B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447" t="1047" r="547" b="1082"/>
          <a:stretch>
            <a:fillRect/>
          </a:stretch>
        </p:blipFill>
        <p:spPr>
          <a:xfrm>
            <a:off x="477328" y="1748287"/>
            <a:ext cx="11225842" cy="4249947"/>
          </a:xfrm>
          <a:prstGeom prst="rect">
            <a:avLst/>
          </a:prstGeom>
          <a:ln w="38100">
            <a:solidFill>
              <a:srgbClr val="FFC000"/>
            </a:solidFill>
          </a:ln>
        </p:spPr>
      </p:pic>
      <p:grpSp>
        <p:nvGrpSpPr>
          <p:cNvPr id="6" name="Group 5" descr="Barriers: Stigma,&#10;Trust,&#10;Time and Energy,&#10;Lack of Understanding,&#10;Lack of Support,&#10;Fear of Reprisal,&#10;Access,&#10;Communication">
            <a:extLst>
              <a:ext uri="{FF2B5EF4-FFF2-40B4-BE49-F238E27FC236}">
                <a16:creationId xmlns:a16="http://schemas.microsoft.com/office/drawing/2014/main" id="{EABC6CD9-F2F0-147A-A1BB-A9913FB01D4E}"/>
              </a:ext>
            </a:extLst>
          </p:cNvPr>
          <p:cNvGrpSpPr/>
          <p:nvPr/>
        </p:nvGrpSpPr>
        <p:grpSpPr>
          <a:xfrm>
            <a:off x="438329" y="1701608"/>
            <a:ext cx="11211065" cy="4343400"/>
            <a:chOff x="438329" y="1701608"/>
            <a:chExt cx="11211065" cy="4343400"/>
          </a:xfrm>
        </p:grpSpPr>
        <p:sp>
          <p:nvSpPr>
            <p:cNvPr id="7" name="Rectangle 6">
              <a:extLst>
                <a:ext uri="{FF2B5EF4-FFF2-40B4-BE49-F238E27FC236}">
                  <a16:creationId xmlns:a16="http://schemas.microsoft.com/office/drawing/2014/main" id="{19F80FEB-4F8F-364B-19E7-03C080810E15}"/>
                </a:ext>
                <a:ext uri="{C183D7F6-B498-43B3-948B-1728B52AA6E4}">
                  <adec:decorative xmlns:adec="http://schemas.microsoft.com/office/drawing/2017/decorative" val="1"/>
                </a:ext>
              </a:extLst>
            </p:cNvPr>
            <p:cNvSpPr/>
            <p:nvPr/>
          </p:nvSpPr>
          <p:spPr>
            <a:xfrm>
              <a:off x="438329" y="1701608"/>
              <a:ext cx="6838771" cy="4343400"/>
            </a:xfrm>
            <a:prstGeom prst="rect">
              <a:avLst/>
            </a:prstGeom>
            <a:gradFill flip="none" rotWithShape="1">
              <a:gsLst>
                <a:gs pos="60000">
                  <a:srgbClr val="C9992A"/>
                </a:gs>
                <a:gs pos="100000">
                  <a:srgbClr val="C9992A">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F68069-9997-D8C2-E5F4-A2320FEB2161}"/>
                </a:ext>
              </a:extLst>
            </p:cNvPr>
            <p:cNvSpPr txBox="1"/>
            <p:nvPr/>
          </p:nvSpPr>
          <p:spPr>
            <a:xfrm>
              <a:off x="11149331" y="2003950"/>
              <a:ext cx="500063" cy="3988271"/>
            </a:xfrm>
            <a:prstGeom prst="rect">
              <a:avLst/>
            </a:prstGeom>
            <a:noFill/>
          </p:spPr>
          <p:txBody>
            <a:bodyPr wrap="square" rtlCol="0">
              <a:spAutoFit/>
            </a:bodyPr>
            <a:lstStyle/>
            <a:p>
              <a:pPr algn="ctr">
                <a:spcAft>
                  <a:spcPts val="430"/>
                </a:spcAft>
              </a:pPr>
              <a:r>
                <a:rPr lang="en-US" sz="2800" b="1" dirty="0">
                  <a:ln w="19050">
                    <a:solidFill>
                      <a:srgbClr val="002939"/>
                    </a:solidFill>
                  </a:ln>
                  <a:latin typeface="Segoe UI Black" panose="020B0A02040204020203" pitchFamily="34" charset="0"/>
                  <a:ea typeface="Segoe UI Black" panose="020B0A02040204020203" pitchFamily="34" charset="0"/>
                  <a:cs typeface="Segoe UI" panose="020B0502040204020203" pitchFamily="34" charset="0"/>
                </a:rPr>
                <a:t>B</a:t>
              </a:r>
            </a:p>
            <a:p>
              <a:pPr algn="ctr">
                <a:spcAft>
                  <a:spcPts val="430"/>
                </a:spcAft>
              </a:pPr>
              <a:r>
                <a:rPr lang="en-US" sz="2800" b="1" dirty="0">
                  <a:ln w="19050">
                    <a:solidFill>
                      <a:srgbClr val="002939"/>
                    </a:solidFill>
                  </a:ln>
                  <a:latin typeface="Segoe UI Black" panose="020B0A02040204020203" pitchFamily="34" charset="0"/>
                  <a:ea typeface="Segoe UI Black" panose="020B0A02040204020203" pitchFamily="34" charset="0"/>
                  <a:cs typeface="Segoe UI" panose="020B0502040204020203" pitchFamily="34" charset="0"/>
                </a:rPr>
                <a:t>A</a:t>
              </a:r>
            </a:p>
            <a:p>
              <a:pPr algn="ctr">
                <a:spcAft>
                  <a:spcPts val="430"/>
                </a:spcAft>
              </a:pPr>
              <a:r>
                <a:rPr lang="en-US" sz="2800" b="1" dirty="0">
                  <a:ln w="19050">
                    <a:solidFill>
                      <a:srgbClr val="002939"/>
                    </a:solidFill>
                  </a:ln>
                  <a:latin typeface="Segoe UI Black" panose="020B0A02040204020203" pitchFamily="34" charset="0"/>
                  <a:ea typeface="Segoe UI Black" panose="020B0A02040204020203" pitchFamily="34" charset="0"/>
                  <a:cs typeface="Segoe UI" panose="020B0502040204020203" pitchFamily="34" charset="0"/>
                </a:rPr>
                <a:t>R</a:t>
              </a:r>
            </a:p>
            <a:p>
              <a:pPr algn="ctr">
                <a:spcAft>
                  <a:spcPts val="430"/>
                </a:spcAft>
              </a:pPr>
              <a:r>
                <a:rPr lang="en-US" sz="2800" b="1" dirty="0">
                  <a:ln w="19050">
                    <a:solidFill>
                      <a:srgbClr val="002939"/>
                    </a:solidFill>
                  </a:ln>
                  <a:latin typeface="Segoe UI Black" panose="020B0A02040204020203" pitchFamily="34" charset="0"/>
                  <a:ea typeface="Segoe UI Black" panose="020B0A02040204020203" pitchFamily="34" charset="0"/>
                  <a:cs typeface="Segoe UI" panose="020B0502040204020203" pitchFamily="34" charset="0"/>
                </a:rPr>
                <a:t>R</a:t>
              </a:r>
            </a:p>
            <a:p>
              <a:pPr algn="ctr">
                <a:spcAft>
                  <a:spcPts val="430"/>
                </a:spcAft>
              </a:pPr>
              <a:r>
                <a:rPr lang="en-US" sz="2800" b="1" dirty="0">
                  <a:ln w="19050">
                    <a:solidFill>
                      <a:srgbClr val="002939"/>
                    </a:solidFill>
                  </a:ln>
                  <a:latin typeface="Segoe UI Black" panose="020B0A02040204020203" pitchFamily="34" charset="0"/>
                  <a:ea typeface="Segoe UI Black" panose="020B0A02040204020203" pitchFamily="34" charset="0"/>
                  <a:cs typeface="Segoe UI" panose="020B0502040204020203" pitchFamily="34" charset="0"/>
                </a:rPr>
                <a:t>I</a:t>
              </a:r>
            </a:p>
            <a:p>
              <a:pPr algn="ctr">
                <a:spcAft>
                  <a:spcPts val="430"/>
                </a:spcAft>
              </a:pPr>
              <a:r>
                <a:rPr lang="en-US" sz="2800" b="1" dirty="0">
                  <a:ln w="19050">
                    <a:solidFill>
                      <a:srgbClr val="002939"/>
                    </a:solidFill>
                  </a:ln>
                  <a:latin typeface="Segoe UI Black" panose="020B0A02040204020203" pitchFamily="34" charset="0"/>
                  <a:ea typeface="Segoe UI Black" panose="020B0A02040204020203" pitchFamily="34" charset="0"/>
                  <a:cs typeface="Segoe UI" panose="020B0502040204020203" pitchFamily="34" charset="0"/>
                </a:rPr>
                <a:t>E</a:t>
              </a:r>
            </a:p>
            <a:p>
              <a:pPr algn="ctr">
                <a:spcAft>
                  <a:spcPts val="430"/>
                </a:spcAft>
              </a:pPr>
              <a:r>
                <a:rPr lang="en-US" sz="2800" b="1" dirty="0">
                  <a:ln w="19050">
                    <a:solidFill>
                      <a:srgbClr val="002939"/>
                    </a:solidFill>
                  </a:ln>
                  <a:latin typeface="Segoe UI Black" panose="020B0A02040204020203" pitchFamily="34" charset="0"/>
                  <a:ea typeface="Segoe UI Black" panose="020B0A02040204020203" pitchFamily="34" charset="0"/>
                  <a:cs typeface="Segoe UI" panose="020B0502040204020203" pitchFamily="34" charset="0"/>
                </a:rPr>
                <a:t>R</a:t>
              </a:r>
            </a:p>
            <a:p>
              <a:pPr algn="ctr">
                <a:spcAft>
                  <a:spcPts val="430"/>
                </a:spcAft>
              </a:pPr>
              <a:r>
                <a:rPr lang="en-US" sz="2800" b="1" dirty="0">
                  <a:ln w="19050">
                    <a:solidFill>
                      <a:srgbClr val="002939"/>
                    </a:solidFill>
                  </a:ln>
                  <a:latin typeface="Segoe UI Black" panose="020B0A02040204020203" pitchFamily="34" charset="0"/>
                  <a:ea typeface="Segoe UI Black" panose="020B0A02040204020203" pitchFamily="34" charset="0"/>
                  <a:cs typeface="Segoe UI" panose="020B0502040204020203" pitchFamily="34" charset="0"/>
                </a:rPr>
                <a:t>S</a:t>
              </a:r>
            </a:p>
          </p:txBody>
        </p:sp>
        <p:sp>
          <p:nvSpPr>
            <p:cNvPr id="11" name="TextBox 10">
              <a:extLst>
                <a:ext uri="{FF2B5EF4-FFF2-40B4-BE49-F238E27FC236}">
                  <a16:creationId xmlns:a16="http://schemas.microsoft.com/office/drawing/2014/main" id="{AA2F8EB6-5C16-3348-C4EB-E4E56CB3CD9F}"/>
                </a:ext>
              </a:extLst>
            </p:cNvPr>
            <p:cNvSpPr txBox="1"/>
            <p:nvPr/>
          </p:nvSpPr>
          <p:spPr>
            <a:xfrm>
              <a:off x="527018" y="1801568"/>
              <a:ext cx="4114800" cy="3988271"/>
            </a:xfrm>
            <a:prstGeom prst="rect">
              <a:avLst/>
            </a:prstGeom>
            <a:noFill/>
          </p:spPr>
          <p:txBody>
            <a:bodyPr wrap="square" rtlCol="0">
              <a:spAutoFit/>
            </a:bodyPr>
            <a:lstStyle/>
            <a:p>
              <a:pPr algn="ctr">
                <a:spcBef>
                  <a:spcPts val="500"/>
                </a:spcBef>
              </a:pPr>
              <a:r>
                <a:rPr lang="en-US" sz="2800" i="0" dirty="0">
                  <a:solidFill>
                    <a:srgbClr val="00293A"/>
                  </a:solidFill>
                  <a:effectLst/>
                  <a:latin typeface="Segoe UI" panose="020B0502040204020203" pitchFamily="34" charset="0"/>
                  <a:cs typeface="Segoe UI" panose="020B0502040204020203" pitchFamily="34" charset="0"/>
                </a:rPr>
                <a:t>Stigma</a:t>
              </a:r>
            </a:p>
            <a:p>
              <a:pPr algn="ctr">
                <a:spcBef>
                  <a:spcPts val="500"/>
                </a:spcBef>
              </a:pPr>
              <a:r>
                <a:rPr lang="en-US" sz="2800" i="0" dirty="0">
                  <a:solidFill>
                    <a:srgbClr val="00293A"/>
                  </a:solidFill>
                  <a:effectLst/>
                  <a:latin typeface="Segoe UI" panose="020B0502040204020203" pitchFamily="34" charset="0"/>
                  <a:cs typeface="Segoe UI" panose="020B0502040204020203" pitchFamily="34" charset="0"/>
                </a:rPr>
                <a:t>Trust</a:t>
              </a:r>
            </a:p>
            <a:p>
              <a:pPr algn="ctr">
                <a:spcBef>
                  <a:spcPts val="500"/>
                </a:spcBef>
              </a:pPr>
              <a:r>
                <a:rPr lang="en-US" sz="2800" i="0" dirty="0">
                  <a:solidFill>
                    <a:srgbClr val="00293A"/>
                  </a:solidFill>
                  <a:effectLst/>
                  <a:latin typeface="Segoe UI" panose="020B0502040204020203" pitchFamily="34" charset="0"/>
                  <a:cs typeface="Segoe UI" panose="020B0502040204020203" pitchFamily="34" charset="0"/>
                </a:rPr>
                <a:t>Time and Energy</a:t>
              </a:r>
            </a:p>
            <a:p>
              <a:pPr algn="ctr">
                <a:spcBef>
                  <a:spcPts val="500"/>
                </a:spcBef>
              </a:pPr>
              <a:r>
                <a:rPr lang="en-US" sz="2800" i="0" dirty="0">
                  <a:solidFill>
                    <a:srgbClr val="00293A"/>
                  </a:solidFill>
                  <a:effectLst/>
                  <a:latin typeface="Segoe UI" panose="020B0502040204020203" pitchFamily="34" charset="0"/>
                  <a:cs typeface="Segoe UI" panose="020B0502040204020203" pitchFamily="34" charset="0"/>
                </a:rPr>
                <a:t>Lack of Understanding</a:t>
              </a:r>
            </a:p>
            <a:p>
              <a:pPr algn="ctr">
                <a:spcBef>
                  <a:spcPts val="500"/>
                </a:spcBef>
              </a:pPr>
              <a:r>
                <a:rPr lang="en-US" sz="2800" i="0" dirty="0">
                  <a:solidFill>
                    <a:srgbClr val="00293A"/>
                  </a:solidFill>
                  <a:effectLst/>
                  <a:latin typeface="Segoe UI" panose="020B0502040204020203" pitchFamily="34" charset="0"/>
                  <a:cs typeface="Segoe UI" panose="020B0502040204020203" pitchFamily="34" charset="0"/>
                </a:rPr>
                <a:t>Lack of Support</a:t>
              </a:r>
            </a:p>
            <a:p>
              <a:pPr algn="ctr">
                <a:spcBef>
                  <a:spcPts val="500"/>
                </a:spcBef>
              </a:pPr>
              <a:r>
                <a:rPr lang="en-US" sz="2800" i="0" dirty="0">
                  <a:solidFill>
                    <a:srgbClr val="00293A"/>
                  </a:solidFill>
                  <a:effectLst/>
                  <a:latin typeface="Segoe UI" panose="020B0502040204020203" pitchFamily="34" charset="0"/>
                  <a:cs typeface="Segoe UI" panose="020B0502040204020203" pitchFamily="34" charset="0"/>
                </a:rPr>
                <a:t>Fear of Reprisal</a:t>
              </a:r>
            </a:p>
            <a:p>
              <a:pPr algn="ctr">
                <a:spcBef>
                  <a:spcPts val="500"/>
                </a:spcBef>
              </a:pPr>
              <a:r>
                <a:rPr lang="en-US" sz="2800" i="0" dirty="0">
                  <a:solidFill>
                    <a:srgbClr val="00293A"/>
                  </a:solidFill>
                  <a:effectLst/>
                  <a:latin typeface="Segoe UI" panose="020B0502040204020203" pitchFamily="34" charset="0"/>
                  <a:cs typeface="Segoe UI" panose="020B0502040204020203" pitchFamily="34" charset="0"/>
                </a:rPr>
                <a:t>Access</a:t>
              </a:r>
            </a:p>
            <a:p>
              <a:pPr algn="ctr">
                <a:spcBef>
                  <a:spcPts val="500"/>
                </a:spcBef>
              </a:pPr>
              <a:r>
                <a:rPr lang="en-US" sz="2800" i="0" dirty="0">
                  <a:solidFill>
                    <a:srgbClr val="00293A"/>
                  </a:solidFill>
                  <a:effectLst/>
                  <a:latin typeface="Segoe UI" panose="020B0502040204020203" pitchFamily="34" charset="0"/>
                  <a:cs typeface="Segoe UI" panose="020B0502040204020203" pitchFamily="34" charset="0"/>
                </a:rPr>
                <a:t>Communication</a:t>
              </a:r>
            </a:p>
          </p:txBody>
        </p:sp>
      </p:grpSp>
      <p:sp>
        <p:nvSpPr>
          <p:cNvPr id="2" name="Footer Placeholder 1">
            <a:extLst>
              <a:ext uri="{FF2B5EF4-FFF2-40B4-BE49-F238E27FC236}">
                <a16:creationId xmlns:a16="http://schemas.microsoft.com/office/drawing/2014/main" id="{419B2133-FB5E-56F3-32D3-086BB7521EB3}"/>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326A6F09-C679-1B5C-43F5-1FE938076CE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17</a:t>
            </a:fld>
            <a:endParaRPr lang="en-US"/>
          </a:p>
        </p:txBody>
      </p:sp>
    </p:spTree>
    <p:extLst>
      <p:ext uri="{BB962C8B-B14F-4D97-AF65-F5344CB8AC3E}">
        <p14:creationId xmlns:p14="http://schemas.microsoft.com/office/powerpoint/2010/main" val="733176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CD0D74-440D-FE52-B654-8AB33678BF60}"/>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Activity</a:t>
            </a:r>
          </a:p>
        </p:txBody>
      </p:sp>
      <p:sp>
        <p:nvSpPr>
          <p:cNvPr id="7" name="Content Placeholder 6">
            <a:extLst>
              <a:ext uri="{FF2B5EF4-FFF2-40B4-BE49-F238E27FC236}">
                <a16:creationId xmlns:a16="http://schemas.microsoft.com/office/drawing/2014/main" id="{9D42002E-10DD-F8ED-964B-202EEA8ABFD0}"/>
              </a:ext>
            </a:extLst>
          </p:cNvPr>
          <p:cNvSpPr>
            <a:spLocks noGrp="1"/>
          </p:cNvSpPr>
          <p:nvPr>
            <p:ph sz="half" idx="1"/>
          </p:nvPr>
        </p:nvSpPr>
        <p:spPr/>
        <p:txBody>
          <a:bodyPr>
            <a:normAutofit fontScale="92500" lnSpcReduction="10000"/>
          </a:bodyPr>
          <a:lstStyle/>
          <a:p>
            <a:r>
              <a:rPr lang="en-US"/>
              <a:t>What are some examples of stressors Sailors might face in their roles?</a:t>
            </a:r>
          </a:p>
          <a:p>
            <a:r>
              <a:rPr lang="en-US"/>
              <a:t>How can you recognize when stress is becoming harmful to yourself or others?</a:t>
            </a:r>
          </a:p>
          <a:p>
            <a:r>
              <a:rPr lang="en-US"/>
              <a:t>Describe a situation where stress might be positive and how you would harness it.</a:t>
            </a:r>
          </a:p>
          <a:p>
            <a:r>
              <a:rPr lang="en-US"/>
              <a:t>What are some practical ways to mitigate negative stress in high-pressure situations?</a:t>
            </a:r>
          </a:p>
        </p:txBody>
      </p:sp>
      <p:pic>
        <p:nvPicPr>
          <p:cNvPr id="6" name="Picture 5">
            <a:extLst>
              <a:ext uri="{FF2B5EF4-FFF2-40B4-BE49-F238E27FC236}">
                <a16:creationId xmlns:a16="http://schemas.microsoft.com/office/drawing/2014/main" id="{8CCD61AB-3992-7ED3-195E-3C27529A8D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048" y="1700784"/>
            <a:ext cx="5486400" cy="4346448"/>
          </a:xfrm>
          <a:prstGeom prst="rect">
            <a:avLst/>
          </a:prstGeom>
        </p:spPr>
      </p:pic>
      <p:sp>
        <p:nvSpPr>
          <p:cNvPr id="2" name="Footer Placeholder 1">
            <a:extLst>
              <a:ext uri="{FF2B5EF4-FFF2-40B4-BE49-F238E27FC236}">
                <a16:creationId xmlns:a16="http://schemas.microsoft.com/office/drawing/2014/main" id="{5E184FDA-8337-8A1C-347F-BE68905AB41F}"/>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29E670FF-145D-81D4-74E5-22A4852CB586}"/>
              </a:ext>
            </a:extLst>
          </p:cNvPr>
          <p:cNvSpPr>
            <a:spLocks noGrp="1"/>
          </p:cNvSpPr>
          <p:nvPr>
            <p:ph type="sldNum" sz="quarter" idx="12"/>
          </p:nvPr>
        </p:nvSpPr>
        <p:spPr/>
        <p:txBody>
          <a:bodyPr/>
          <a:lstStyle/>
          <a:p>
            <a:fld id="{92230763-09DA-4369-B759-4F3C13DCD774}" type="slidenum">
              <a:rPr lang="en-US" smtClean="0"/>
              <a:t>18</a:t>
            </a:fld>
            <a:endParaRPr lang="en-US"/>
          </a:p>
        </p:txBody>
      </p:sp>
    </p:spTree>
    <p:extLst>
      <p:ext uri="{BB962C8B-B14F-4D97-AF65-F5344CB8AC3E}">
        <p14:creationId xmlns:p14="http://schemas.microsoft.com/office/powerpoint/2010/main" val="234971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F1CCD9B-7EC1-F0B8-C891-50C127EED8AE}"/>
              </a:ext>
            </a:extLst>
          </p:cNvPr>
          <p:cNvSpPr>
            <a:spLocks noGrp="1"/>
          </p:cNvSpPr>
          <p:nvPr>
            <p:ph type="title"/>
          </p:nvPr>
        </p:nvSpPr>
        <p:spPr/>
        <p:txBody>
          <a:bodyPr>
            <a:noAutofit/>
          </a:bodyPr>
          <a:lstStyle/>
          <a:p>
            <a:r>
              <a:rPr lang="en-US"/>
              <a:t>Strengthen Warrior Toughness by understanding stress!</a:t>
            </a:r>
          </a:p>
        </p:txBody>
      </p:sp>
      <p:sp>
        <p:nvSpPr>
          <p:cNvPr id="2" name="Footer Placeholder 1">
            <a:extLst>
              <a:ext uri="{FF2B5EF4-FFF2-40B4-BE49-F238E27FC236}">
                <a16:creationId xmlns:a16="http://schemas.microsoft.com/office/drawing/2014/main" id="{9E40963D-CA90-F7B9-55A7-A631DC553258}"/>
              </a:ext>
            </a:extLst>
          </p:cNvPr>
          <p:cNvSpPr>
            <a:spLocks noGrp="1"/>
          </p:cNvSpPr>
          <p:nvPr>
            <p:ph type="ftr" sz="quarter" idx="11"/>
          </p:nvPr>
        </p:nvSpPr>
        <p:spPr/>
        <p:txBody>
          <a:bodyPr/>
          <a:lstStyle/>
          <a:p>
            <a:r>
              <a:rPr lang="en-US"/>
              <a:t>UNCLASSIFIED</a:t>
            </a:r>
          </a:p>
        </p:txBody>
      </p:sp>
      <p:sp>
        <p:nvSpPr>
          <p:cNvPr id="5" name="Slide Number Placeholder 2">
            <a:extLst>
              <a:ext uri="{FF2B5EF4-FFF2-40B4-BE49-F238E27FC236}">
                <a16:creationId xmlns:a16="http://schemas.microsoft.com/office/drawing/2014/main" id="{6B26AED2-0B98-8DA9-0AE0-9551B244C931}"/>
              </a:ext>
            </a:extLst>
          </p:cNvPr>
          <p:cNvSpPr>
            <a:spLocks noGrp="1"/>
          </p:cNvSpPr>
          <p:nvPr>
            <p:ph type="sldNum" sz="quarter" idx="12"/>
          </p:nvPr>
        </p:nvSpPr>
        <p:spPr/>
        <p:txBody>
          <a:bodyPr/>
          <a:lstStyle/>
          <a:p>
            <a:fld id="{92230763-09DA-4369-B759-4F3C13DCD774}" type="slidenum">
              <a:rPr lang="en-US" smtClean="0"/>
              <a:pPr/>
              <a:t>19</a:t>
            </a:fld>
            <a:endParaRPr lang="en-US"/>
          </a:p>
        </p:txBody>
      </p:sp>
      <p:sp>
        <p:nvSpPr>
          <p:cNvPr id="8" name="Text Placeholder 7">
            <a:extLst>
              <a:ext uri="{FF2B5EF4-FFF2-40B4-BE49-F238E27FC236}">
                <a16:creationId xmlns:a16="http://schemas.microsoft.com/office/drawing/2014/main" id="{DECD4620-0332-EBDF-4AFB-6D80C58B8E42}"/>
              </a:ext>
            </a:extLst>
          </p:cNvPr>
          <p:cNvSpPr>
            <a:spLocks noGrp="1"/>
          </p:cNvSpPr>
          <p:nvPr>
            <p:ph type="body" sz="quarter" idx="14"/>
          </p:nvPr>
        </p:nvSpPr>
        <p:spPr/>
        <p:txBody>
          <a:bodyPr/>
          <a:lstStyle/>
          <a:p>
            <a:r>
              <a:rPr lang="en-US"/>
              <a:t>Call to Action</a:t>
            </a:r>
          </a:p>
        </p:txBody>
      </p:sp>
      <p:pic>
        <p:nvPicPr>
          <p:cNvPr id="4" name="Picture 3">
            <a:extLst>
              <a:ext uri="{FF2B5EF4-FFF2-40B4-BE49-F238E27FC236}">
                <a16:creationId xmlns:a16="http://schemas.microsoft.com/office/drawing/2014/main" id="{19F39C8D-9E1A-6AD4-1BAE-97B800FE51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2752344"/>
            <a:ext cx="11338560" cy="3297935"/>
          </a:xfrm>
          <a:prstGeom prst="rect">
            <a:avLst/>
          </a:prstGeom>
        </p:spPr>
      </p:pic>
    </p:spTree>
    <p:extLst>
      <p:ext uri="{BB962C8B-B14F-4D97-AF65-F5344CB8AC3E}">
        <p14:creationId xmlns:p14="http://schemas.microsoft.com/office/powerpoint/2010/main" val="3166714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F577-FD56-5E51-1F66-8BDC5CCA5AAC}"/>
              </a:ext>
            </a:extLst>
          </p:cNvPr>
          <p:cNvSpPr>
            <a:spLocks noGrp="1"/>
          </p:cNvSpPr>
          <p:nvPr>
            <p:ph type="ctrTitle"/>
          </p:nvPr>
        </p:nvSpPr>
        <p:spPr/>
        <p:txBody>
          <a:bodyPr/>
          <a:lstStyle/>
          <a:p>
            <a:r>
              <a:rPr lang="en-US" b="1"/>
              <a:t>Warrior</a:t>
            </a:r>
            <a:r>
              <a:rPr lang="en-US"/>
              <a:t> </a:t>
            </a:r>
            <a:r>
              <a:rPr lang="en-US" b="1"/>
              <a:t>Toughness</a:t>
            </a:r>
            <a:endParaRPr lang="en-US"/>
          </a:p>
        </p:txBody>
      </p:sp>
      <p:sp>
        <p:nvSpPr>
          <p:cNvPr id="3" name="Subtitle 2">
            <a:extLst>
              <a:ext uri="{FF2B5EF4-FFF2-40B4-BE49-F238E27FC236}">
                <a16:creationId xmlns:a16="http://schemas.microsoft.com/office/drawing/2014/main" id="{95722366-535C-0ACC-7D8D-98ACEAB09C10}"/>
              </a:ext>
            </a:extLst>
          </p:cNvPr>
          <p:cNvSpPr>
            <a:spLocks noGrp="1"/>
          </p:cNvSpPr>
          <p:nvPr>
            <p:ph type="subTitle" idx="1"/>
          </p:nvPr>
        </p:nvSpPr>
        <p:spPr/>
        <p:txBody>
          <a:bodyPr/>
          <a:lstStyle/>
          <a:p>
            <a:r>
              <a:rPr lang="en-US"/>
              <a:t>MIND • BODY • SPIRIT</a:t>
            </a:r>
          </a:p>
          <a:p>
            <a:endParaRPr lang="en-US"/>
          </a:p>
        </p:txBody>
      </p:sp>
      <p:sp>
        <p:nvSpPr>
          <p:cNvPr id="4" name="Text Placeholder 3">
            <a:extLst>
              <a:ext uri="{FF2B5EF4-FFF2-40B4-BE49-F238E27FC236}">
                <a16:creationId xmlns:a16="http://schemas.microsoft.com/office/drawing/2014/main" id="{77FABC52-7691-18C0-008A-71586A3B2D9F}"/>
              </a:ext>
            </a:extLst>
          </p:cNvPr>
          <p:cNvSpPr>
            <a:spLocks noGrp="1"/>
          </p:cNvSpPr>
          <p:nvPr>
            <p:ph type="body" sz="quarter" idx="13"/>
          </p:nvPr>
        </p:nvSpPr>
        <p:spPr/>
        <p:txBody>
          <a:bodyPr/>
          <a:lstStyle/>
          <a:p>
            <a:r>
              <a:rPr lang="en-US"/>
              <a:t>Understanding Stress</a:t>
            </a:r>
          </a:p>
        </p:txBody>
      </p:sp>
      <p:sp>
        <p:nvSpPr>
          <p:cNvPr id="5" name="Text Placeholder 4">
            <a:extLst>
              <a:ext uri="{FF2B5EF4-FFF2-40B4-BE49-F238E27FC236}">
                <a16:creationId xmlns:a16="http://schemas.microsoft.com/office/drawing/2014/main" id="{A50AB1B3-969C-50F3-12FE-177005031188}"/>
              </a:ext>
            </a:extLst>
          </p:cNvPr>
          <p:cNvSpPr>
            <a:spLocks noGrp="1"/>
          </p:cNvSpPr>
          <p:nvPr>
            <p:ph type="body" sz="quarter" idx="14"/>
          </p:nvPr>
        </p:nvSpPr>
        <p:spPr/>
        <p:txBody>
          <a:bodyPr/>
          <a:lstStyle/>
          <a:p>
            <a:r>
              <a:rPr lang="en-US"/>
              <a:t>Introduction</a:t>
            </a:r>
          </a:p>
        </p:txBody>
      </p:sp>
    </p:spTree>
    <p:extLst>
      <p:ext uri="{BB962C8B-B14F-4D97-AF65-F5344CB8AC3E}">
        <p14:creationId xmlns:p14="http://schemas.microsoft.com/office/powerpoint/2010/main" val="3894270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BE6B7-5AD5-82ED-1BB0-1EFF36EBF777}"/>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Warrior Toughness QR Code</a:t>
            </a:r>
          </a:p>
        </p:txBody>
      </p:sp>
      <p:pic>
        <p:nvPicPr>
          <p:cNvPr id="7" name="Picture 6" descr="Qr code. Warrior Toughness logo. Mind, body, spirit.">
            <a:hlinkClick r:id="rId3" tooltip="Warrior Toughness"/>
            <a:extLst>
              <a:ext uri="{FF2B5EF4-FFF2-40B4-BE49-F238E27FC236}">
                <a16:creationId xmlns:a16="http://schemas.microsoft.com/office/drawing/2014/main" id="{46387319-F620-CC5D-177A-08BA5FAF1EDE}"/>
              </a:ext>
            </a:extLst>
          </p:cNvPr>
          <p:cNvPicPr>
            <a:picLocks noChangeAspect="1"/>
          </p:cNvPicPr>
          <p:nvPr/>
        </p:nvPicPr>
        <p:blipFill>
          <a:blip r:embed="rId4"/>
          <a:stretch>
            <a:fillRect/>
          </a:stretch>
        </p:blipFill>
        <p:spPr>
          <a:xfrm>
            <a:off x="426720" y="1700784"/>
            <a:ext cx="11338560" cy="4346448"/>
          </a:xfrm>
          <a:prstGeom prst="rect">
            <a:avLst/>
          </a:prstGeom>
        </p:spPr>
      </p:pic>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p:txBody>
          <a:bodyPr/>
          <a:lstStyle/>
          <a:p>
            <a:fld id="{92230763-09DA-4369-B759-4F3C13DCD774}" type="slidenum">
              <a:rPr lang="en-US" smtClean="0"/>
              <a:t>20</a:t>
            </a:fld>
            <a:endParaRPr lang="en-US"/>
          </a:p>
        </p:txBody>
      </p:sp>
    </p:spTree>
    <p:extLst>
      <p:ext uri="{BB962C8B-B14F-4D97-AF65-F5344CB8AC3E}">
        <p14:creationId xmlns:p14="http://schemas.microsoft.com/office/powerpoint/2010/main" val="1623606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1377D-BBB8-27FA-9773-D0CE1361B52A}"/>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1E4FADE-2DEE-C8A8-1E80-63BF2B9F6C3B}"/>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References</a:t>
            </a:r>
          </a:p>
        </p:txBody>
      </p:sp>
      <p:sp>
        <p:nvSpPr>
          <p:cNvPr id="6" name="Text Placeholder 5">
            <a:extLst>
              <a:ext uri="{FF2B5EF4-FFF2-40B4-BE49-F238E27FC236}">
                <a16:creationId xmlns:a16="http://schemas.microsoft.com/office/drawing/2014/main" id="{C36C7337-385D-9A98-F31B-1EFBE6B646ED}"/>
              </a:ext>
            </a:extLst>
          </p:cNvPr>
          <p:cNvSpPr>
            <a:spLocks noGrp="1"/>
          </p:cNvSpPr>
          <p:nvPr>
            <p:ph type="body" sz="quarter" idx="13"/>
          </p:nvPr>
        </p:nvSpPr>
        <p:spPr>
          <a:xfrm>
            <a:off x="1629174" y="1484517"/>
            <a:ext cx="9963474" cy="4858411"/>
          </a:xfrm>
        </p:spPr>
        <p:txBody>
          <a:bodyPr vert="horz" lIns="91440" tIns="45720" rIns="91440" bIns="45720" rtlCol="0" anchor="t">
            <a:normAutofit/>
          </a:bodyPr>
          <a:lstStyle/>
          <a:p>
            <a:pPr>
              <a:lnSpc>
                <a:spcPct val="100000"/>
              </a:lnSpc>
              <a:spcBef>
                <a:spcPts val="0"/>
              </a:spcBef>
              <a:spcAft>
                <a:spcPts val="2200"/>
              </a:spcAft>
            </a:pPr>
            <a:r>
              <a:rPr lang="en-US" sz="4400"/>
              <a:t>Tools and Resources</a:t>
            </a:r>
          </a:p>
          <a:p>
            <a:pPr>
              <a:lnSpc>
                <a:spcPts val="3000"/>
              </a:lnSpc>
              <a:spcBef>
                <a:spcPts val="0"/>
              </a:spcBef>
              <a:spcAft>
                <a:spcPts val="3400"/>
              </a:spcAft>
            </a:pPr>
            <a:r>
              <a:rPr lang="en-US" sz="2500">
                <a:latin typeface="Segoe UI"/>
                <a:cs typeface="Segoe UI"/>
              </a:rPr>
              <a:t>"</a:t>
            </a:r>
            <a:r>
              <a:rPr lang="en-US" sz="2500">
                <a:latin typeface="Segoe UI"/>
                <a:cs typeface="Segoe UI"/>
                <a:hlinkClick r:id="rId3">
                  <a:extLst>
                    <a:ext uri="{A12FA001-AC4F-418D-AE19-62706E023703}">
                      <ahyp:hlinkClr xmlns:ahyp="http://schemas.microsoft.com/office/drawing/2018/hyperlinkcolor" val="tx"/>
                    </a:ext>
                  </a:extLst>
                </a:hlinkClick>
              </a:rPr>
              <a:t>Managing Deployment Stress and How to Prepare</a:t>
            </a:r>
            <a:r>
              <a:rPr lang="en-US" sz="2500">
                <a:latin typeface="Segoe UI"/>
                <a:cs typeface="Segoe UI"/>
              </a:rPr>
              <a:t>.”            Educational podcast. 24:00.</a:t>
            </a:r>
          </a:p>
          <a:p>
            <a:pPr>
              <a:lnSpc>
                <a:spcPts val="3000"/>
              </a:lnSpc>
              <a:spcBef>
                <a:spcPts val="0"/>
              </a:spcBef>
              <a:spcAft>
                <a:spcPts val="3400"/>
              </a:spcAft>
            </a:pPr>
            <a:br>
              <a:rPr lang="en-US" sz="2500"/>
            </a:br>
            <a:r>
              <a:rPr lang="en-US" sz="2500">
                <a:latin typeface="Segoe UI"/>
                <a:cs typeface="Segoe UI"/>
                <a:hlinkClick r:id="rId4">
                  <a:extLst>
                    <a:ext uri="{A12FA001-AC4F-418D-AE19-62706E023703}">
                      <ahyp:hlinkClr xmlns:ahyp="http://schemas.microsoft.com/office/drawing/2018/hyperlinkcolor" val="tx"/>
                    </a:ext>
                  </a:extLst>
                </a:hlinkClick>
              </a:rPr>
              <a:t>Stress-o-Meter Infographic </a:t>
            </a:r>
            <a:r>
              <a:rPr lang="en-US" sz="2500">
                <a:latin typeface="Segoe UI"/>
                <a:cs typeface="Segoe UI"/>
              </a:rPr>
              <a:t>&amp; </a:t>
            </a:r>
            <a:r>
              <a:rPr lang="en-US" sz="2500">
                <a:latin typeface="Segoe UI"/>
                <a:cs typeface="Segoe UI"/>
                <a:hlinkClick r:id="rId5">
                  <a:extLst>
                    <a:ext uri="{A12FA001-AC4F-418D-AE19-62706E023703}">
                      <ahyp:hlinkClr xmlns:ahyp="http://schemas.microsoft.com/office/drawing/2018/hyperlinkcolor" val="tx"/>
                    </a:ext>
                  </a:extLst>
                </a:hlinkClick>
              </a:rPr>
              <a:t>Stress-o-Meter webpage</a:t>
            </a:r>
            <a:r>
              <a:rPr lang="en-US" sz="2500">
                <a:latin typeface="Segoe UI"/>
                <a:cs typeface="Segoe UI"/>
              </a:rPr>
              <a:t> </a:t>
            </a:r>
          </a:p>
          <a:p>
            <a:pPr>
              <a:lnSpc>
                <a:spcPts val="3000"/>
              </a:lnSpc>
              <a:spcBef>
                <a:spcPts val="0"/>
              </a:spcBef>
              <a:spcAft>
                <a:spcPts val="3400"/>
              </a:spcAft>
            </a:pPr>
            <a:br>
              <a:rPr lang="en-US" sz="2500"/>
            </a:br>
            <a:r>
              <a:rPr lang="en-US" sz="2500">
                <a:latin typeface="Segoe UI"/>
                <a:cs typeface="Segoe UI"/>
              </a:rPr>
              <a:t>TED. “</a:t>
            </a:r>
            <a:r>
              <a:rPr lang="en-US" sz="2500">
                <a:latin typeface="Segoe UI"/>
                <a:cs typeface="Segoe UI"/>
                <a:hlinkClick r:id="rId6">
                  <a:extLst>
                    <a:ext uri="{A12FA001-AC4F-418D-AE19-62706E023703}">
                      <ahyp:hlinkClr xmlns:ahyp="http://schemas.microsoft.com/office/drawing/2018/hyperlinkcolor" val="tx"/>
                    </a:ext>
                  </a:extLst>
                </a:hlinkClick>
              </a:rPr>
              <a:t>How to make stress your friend</a:t>
            </a:r>
            <a:r>
              <a:rPr lang="en-US" sz="2500">
                <a:latin typeface="Segoe UI"/>
                <a:cs typeface="Segoe UI"/>
              </a:rPr>
              <a:t>.”                                 Educational video, 14:28.</a:t>
            </a:r>
          </a:p>
        </p:txBody>
      </p:sp>
      <p:sp>
        <p:nvSpPr>
          <p:cNvPr id="4" name="Footer Placeholder 3">
            <a:extLst>
              <a:ext uri="{FF2B5EF4-FFF2-40B4-BE49-F238E27FC236}">
                <a16:creationId xmlns:a16="http://schemas.microsoft.com/office/drawing/2014/main" id="{EF36CE21-4D8F-D57E-E201-84B451F7E198}"/>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E4CC3902-30DD-63B2-68D3-41B5DB576B6E}"/>
              </a:ext>
            </a:extLst>
          </p:cNvPr>
          <p:cNvSpPr>
            <a:spLocks noGrp="1"/>
          </p:cNvSpPr>
          <p:nvPr>
            <p:ph type="sldNum" sz="quarter" idx="12"/>
          </p:nvPr>
        </p:nvSpPr>
        <p:spPr/>
        <p:txBody>
          <a:bodyPr/>
          <a:lstStyle/>
          <a:p>
            <a:fld id="{92230763-09DA-4369-B759-4F3C13DCD774}" type="slidenum">
              <a:rPr lang="en-US" smtClean="0"/>
              <a:t>21</a:t>
            </a:fld>
            <a:endParaRPr lang="en-US"/>
          </a:p>
        </p:txBody>
      </p:sp>
      <p:pic>
        <p:nvPicPr>
          <p:cNvPr id="2" name="Picture 1">
            <a:extLst>
              <a:ext uri="{FF2B5EF4-FFF2-40B4-BE49-F238E27FC236}">
                <a16:creationId xmlns:a16="http://schemas.microsoft.com/office/drawing/2014/main" id="{52E8AA83-DD75-3BA2-9B77-71AAF7FAEC7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67134" y="2347372"/>
            <a:ext cx="1096074" cy="1108035"/>
          </a:xfrm>
          <a:prstGeom prst="rect">
            <a:avLst/>
          </a:prstGeom>
        </p:spPr>
      </p:pic>
      <p:pic>
        <p:nvPicPr>
          <p:cNvPr id="8" name="Picture 7">
            <a:extLst>
              <a:ext uri="{FF2B5EF4-FFF2-40B4-BE49-F238E27FC236}">
                <a16:creationId xmlns:a16="http://schemas.microsoft.com/office/drawing/2014/main" id="{BFA0DF55-A8C0-CEFA-17DB-FCA9B82966D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64723" y="5115167"/>
            <a:ext cx="1100898" cy="1093568"/>
          </a:xfrm>
          <a:prstGeom prst="rect">
            <a:avLst/>
          </a:prstGeom>
        </p:spPr>
      </p:pic>
      <p:pic>
        <p:nvPicPr>
          <p:cNvPr id="10" name="Picture 9">
            <a:extLst>
              <a:ext uri="{FF2B5EF4-FFF2-40B4-BE49-F238E27FC236}">
                <a16:creationId xmlns:a16="http://schemas.microsoft.com/office/drawing/2014/main" id="{1981AC5E-6F81-28D4-6E1D-A09B5F339C7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67134" y="3731270"/>
            <a:ext cx="1096075" cy="1108035"/>
          </a:xfrm>
          <a:prstGeom prst="rect">
            <a:avLst/>
          </a:prstGeom>
        </p:spPr>
      </p:pic>
    </p:spTree>
    <p:extLst>
      <p:ext uri="{BB962C8B-B14F-4D97-AF65-F5344CB8AC3E}">
        <p14:creationId xmlns:p14="http://schemas.microsoft.com/office/powerpoint/2010/main" val="1436156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2210F-401E-761E-5C52-658C6D70AFC0}"/>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69F9CE43-B211-1883-637A-4589605ED64C}"/>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Glossary</a:t>
            </a:r>
          </a:p>
        </p:txBody>
      </p:sp>
      <p:sp>
        <p:nvSpPr>
          <p:cNvPr id="11" name="Text Placeholder 5">
            <a:extLst>
              <a:ext uri="{FF2B5EF4-FFF2-40B4-BE49-F238E27FC236}">
                <a16:creationId xmlns:a16="http://schemas.microsoft.com/office/drawing/2014/main" id="{A51BA1EC-623B-1AFF-DDAD-53539CEE9B6C}"/>
              </a:ext>
              <a:ext uri="{C183D7F6-B498-43B3-948B-1728B52AA6E4}">
                <adec:decorative xmlns:adec="http://schemas.microsoft.com/office/drawing/2017/decorative" val="1"/>
              </a:ext>
            </a:extLst>
          </p:cNvPr>
          <p:cNvSpPr txBox="1">
            <a:spLocks/>
          </p:cNvSpPr>
          <p:nvPr/>
        </p:nvSpPr>
        <p:spPr>
          <a:xfrm>
            <a:off x="438912" y="1700785"/>
            <a:ext cx="11188461" cy="745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a:t>Glossary</a:t>
            </a:r>
            <a:endParaRPr lang="en-US"/>
          </a:p>
        </p:txBody>
      </p:sp>
      <p:graphicFrame>
        <p:nvGraphicFramePr>
          <p:cNvPr id="3" name="Table 2">
            <a:extLst>
              <a:ext uri="{FF2B5EF4-FFF2-40B4-BE49-F238E27FC236}">
                <a16:creationId xmlns:a16="http://schemas.microsoft.com/office/drawing/2014/main" id="{DBECC392-DE52-BE4F-492A-53B67CB497C7}"/>
              </a:ext>
            </a:extLst>
          </p:cNvPr>
          <p:cNvGraphicFramePr>
            <a:graphicFrameLocks noGrp="1"/>
          </p:cNvGraphicFramePr>
          <p:nvPr/>
        </p:nvGraphicFramePr>
        <p:xfrm>
          <a:off x="416051" y="2446020"/>
          <a:ext cx="10147957" cy="3147060"/>
        </p:xfrm>
        <a:graphic>
          <a:graphicData uri="http://schemas.openxmlformats.org/drawingml/2006/table">
            <a:tbl>
              <a:tblPr firstRow="1" bandRow="1">
                <a:tableStyleId>{5C22544A-7EE6-4342-B048-85BDC9FD1C3A}</a:tableStyleId>
              </a:tblPr>
              <a:tblGrid>
                <a:gridCol w="3028249">
                  <a:extLst>
                    <a:ext uri="{9D8B030D-6E8A-4147-A177-3AD203B41FA5}">
                      <a16:colId xmlns:a16="http://schemas.microsoft.com/office/drawing/2014/main" val="501580281"/>
                    </a:ext>
                  </a:extLst>
                </a:gridCol>
                <a:gridCol w="7119708">
                  <a:extLst>
                    <a:ext uri="{9D8B030D-6E8A-4147-A177-3AD203B41FA5}">
                      <a16:colId xmlns:a16="http://schemas.microsoft.com/office/drawing/2014/main" val="4219681282"/>
                    </a:ext>
                  </a:extLst>
                </a:gridCol>
              </a:tblGrid>
              <a:tr h="220980">
                <a:tc>
                  <a:txBody>
                    <a:bodyPr/>
                    <a:lstStyle/>
                    <a:p>
                      <a:r>
                        <a:rPr lang="en-US" sz="800" b="0">
                          <a:solidFill>
                            <a:srgbClr val="012A39"/>
                          </a:solidFill>
                          <a:latin typeface="Segoe UI" panose="020B0502040204020203" pitchFamily="34" charset="0"/>
                          <a:cs typeface="Segoe UI" panose="020B0502040204020203" pitchFamily="34" charset="0"/>
                        </a:rPr>
                        <a:t>Acronym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800" b="0">
                          <a:solidFill>
                            <a:srgbClr val="012A39"/>
                          </a:solidFill>
                          <a:latin typeface="Segoe UI" panose="020B0502040204020203" pitchFamily="34" charset="0"/>
                          <a:cs typeface="Segoe UI" panose="020B0502040204020203" pitchFamily="34" charset="0"/>
                        </a:rPr>
                        <a:t>Term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5380000"/>
                  </a:ext>
                </a:extLst>
              </a:tr>
              <a:tr h="370840">
                <a:tc>
                  <a:txBody>
                    <a:bodyPr/>
                    <a:lstStyle/>
                    <a:p>
                      <a:r>
                        <a:rPr lang="en-US" sz="2600" b="0">
                          <a:solidFill>
                            <a:schemeClr val="tx1"/>
                          </a:solidFill>
                          <a:latin typeface="Segoe UI" panose="020B0502040204020203" pitchFamily="34" charset="0"/>
                          <a:cs typeface="Segoe UI" panose="020B0502040204020203" pitchFamily="34" charset="0"/>
                        </a:rPr>
                        <a:t>CIC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600" b="0" i="0">
                          <a:solidFill>
                            <a:schemeClr val="tx1"/>
                          </a:solidFill>
                          <a:latin typeface="+mn-lt"/>
                        </a:rPr>
                        <a:t>Combat Information Center </a:t>
                      </a:r>
                      <a:endParaRPr lang="en-US" sz="2600" b="0">
                        <a:solidFill>
                          <a:schemeClr val="tx1"/>
                        </a:solidFill>
                        <a:latin typeface="Segoe UI" panose="020B0502040204020203" pitchFamily="34" charset="0"/>
                        <a:cs typeface="Segoe UI" panose="020B05020402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5548595"/>
                  </a:ext>
                </a:extLst>
              </a:tr>
              <a:tr h="370840">
                <a:tc>
                  <a:txBody>
                    <a:bodyPr/>
                    <a:lstStyle/>
                    <a:p>
                      <a:r>
                        <a:rPr lang="en-US" sz="2600" b="0">
                          <a:solidFill>
                            <a:schemeClr val="tx1"/>
                          </a:solidFill>
                          <a:latin typeface="Segoe UI" panose="020B0502040204020203" pitchFamily="34" charset="0"/>
                          <a:cs typeface="Segoe UI" panose="020B0502040204020203" pitchFamily="34" charset="0"/>
                        </a:rPr>
                        <a:t>PA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600" b="0">
                          <a:solidFill>
                            <a:schemeClr val="tx1"/>
                          </a:solidFill>
                          <a:latin typeface="Segoe UI" panose="020B0502040204020203" pitchFamily="34" charset="0"/>
                          <a:cs typeface="Segoe UI" panose="020B0502040204020203" pitchFamily="34" charset="0"/>
                        </a:rPr>
                        <a:t>Public Address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1937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a:solidFill>
                            <a:schemeClr val="tx1"/>
                          </a:solidFill>
                          <a:latin typeface="Segoe UI" panose="020B0502040204020203" pitchFamily="34" charset="0"/>
                          <a:cs typeface="Segoe UI" panose="020B0502040204020203" pitchFamily="34" charset="0"/>
                        </a:rPr>
                        <a:t>PT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a:solidFill>
                            <a:schemeClr val="tx1"/>
                          </a:solidFill>
                          <a:latin typeface="Segoe UI" panose="020B0502040204020203" pitchFamily="34" charset="0"/>
                          <a:cs typeface="Segoe UI" panose="020B0502040204020203" pitchFamily="34" charset="0"/>
                        </a:rPr>
                        <a:t>Physical Training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43250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a:solidFill>
                            <a:schemeClr val="tx1"/>
                          </a:solidFill>
                          <a:latin typeface="Segoe UI" panose="020B0502040204020203" pitchFamily="34" charset="0"/>
                          <a:cs typeface="Segoe UI" panose="020B0502040204020203" pitchFamily="34" charset="0"/>
                        </a:rPr>
                        <a:t>SCM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kern="1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Stress Continuum Model </a:t>
                      </a:r>
                      <a:endParaRPr lang="en-US" sz="2600" b="0">
                        <a:solidFill>
                          <a:schemeClr val="tx1"/>
                        </a:solidFill>
                        <a:latin typeface="Segoe UI" panose="020B0502040204020203" pitchFamily="34" charset="0"/>
                        <a:cs typeface="Segoe UI" panose="020B05020402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7458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a:solidFill>
                            <a:schemeClr val="tx1"/>
                          </a:solidFill>
                          <a:latin typeface="Segoe UI" panose="020B0502040204020203" pitchFamily="34" charset="0"/>
                          <a:cs typeface="Segoe UI" panose="020B0502040204020203" pitchFamily="34" charset="0"/>
                        </a:rPr>
                        <a:t>W.I.L.T.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a:solidFill>
                            <a:schemeClr val="tx1"/>
                          </a:solidFill>
                          <a:latin typeface="Segoe UI" panose="020B0502040204020203" pitchFamily="34" charset="0"/>
                          <a:cs typeface="Segoe UI" panose="020B0502040204020203" pitchFamily="34" charset="0"/>
                        </a:rPr>
                        <a:t>Wear &amp; Tear, Inner Conflict, Loss, &amp; Life Threat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29461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a:solidFill>
                            <a:schemeClr val="tx1"/>
                          </a:solidFill>
                          <a:latin typeface="Segoe UI" panose="020B0502040204020203" pitchFamily="34" charset="0"/>
                          <a:cs typeface="Segoe UI" panose="020B0502040204020203" pitchFamily="34" charset="0"/>
                        </a:rPr>
                        <a:t>WT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a:solidFill>
                            <a:schemeClr val="tx1"/>
                          </a:solidFill>
                          <a:latin typeface="Segoe UI" panose="020B0502040204020203" pitchFamily="34" charset="0"/>
                          <a:cs typeface="Segoe UI" panose="020B0502040204020203" pitchFamily="34" charset="0"/>
                        </a:rPr>
                        <a:t>Warrior Toughness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4613983"/>
                  </a:ext>
                </a:extLst>
              </a:tr>
            </a:tbl>
          </a:graphicData>
        </a:graphic>
      </p:graphicFrame>
      <p:sp>
        <p:nvSpPr>
          <p:cNvPr id="4" name="Footer Placeholder 3">
            <a:extLst>
              <a:ext uri="{FF2B5EF4-FFF2-40B4-BE49-F238E27FC236}">
                <a16:creationId xmlns:a16="http://schemas.microsoft.com/office/drawing/2014/main" id="{BC745526-A55F-7064-71FC-74CE7E889859}"/>
              </a:ext>
            </a:extLst>
          </p:cNvPr>
          <p:cNvSpPr>
            <a:spLocks noGrp="1"/>
          </p:cNvSpPr>
          <p:nvPr>
            <p:ph type="ftr" sz="quarter" idx="11"/>
          </p:nvPr>
        </p:nvSpPr>
        <p:spPr/>
        <p:txBody>
          <a:bodyPr/>
          <a:lstStyle/>
          <a:p>
            <a:r>
              <a:rPr lang="en-US"/>
              <a:t>UNCLASSIFIED</a:t>
            </a:r>
          </a:p>
        </p:txBody>
      </p:sp>
      <p:sp>
        <p:nvSpPr>
          <p:cNvPr id="6" name="Slide Number Placeholder 2">
            <a:extLst>
              <a:ext uri="{FF2B5EF4-FFF2-40B4-BE49-F238E27FC236}">
                <a16:creationId xmlns:a16="http://schemas.microsoft.com/office/drawing/2014/main" id="{475885A3-094D-0DB1-B633-62EA49283A7F}"/>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22</a:t>
            </a:fld>
            <a:endParaRPr lang="en-US"/>
          </a:p>
        </p:txBody>
      </p:sp>
    </p:spTree>
    <p:extLst>
      <p:ext uri="{BB962C8B-B14F-4D97-AF65-F5344CB8AC3E}">
        <p14:creationId xmlns:p14="http://schemas.microsoft.com/office/powerpoint/2010/main" val="101175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93A"/>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526FB3-B4F5-7664-A23A-92350665053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Learning Objective</a:t>
            </a:r>
          </a:p>
        </p:txBody>
      </p:sp>
      <p:sp>
        <p:nvSpPr>
          <p:cNvPr id="4" name="Text Placeholder 3">
            <a:extLst>
              <a:ext uri="{FF2B5EF4-FFF2-40B4-BE49-F238E27FC236}">
                <a16:creationId xmlns:a16="http://schemas.microsoft.com/office/drawing/2014/main" id="{DF8C1694-491B-4B4D-27EF-3D52F33287FC}"/>
              </a:ext>
            </a:extLst>
          </p:cNvPr>
          <p:cNvSpPr>
            <a:spLocks noGrp="1"/>
          </p:cNvSpPr>
          <p:nvPr>
            <p:ph type="body" sz="quarter" idx="13"/>
          </p:nvPr>
        </p:nvSpPr>
        <p:spPr/>
        <p:txBody>
          <a:bodyPr/>
          <a:lstStyle/>
          <a:p>
            <a:pPr marL="0" indent="0">
              <a:buNone/>
            </a:pPr>
            <a:r>
              <a:rPr lang="en-US"/>
              <a:t>Manage the physical and mental responses to challenges and threats.</a:t>
            </a:r>
          </a:p>
        </p:txBody>
      </p:sp>
      <p:sp>
        <p:nvSpPr>
          <p:cNvPr id="2" name="Footer Placeholder 1">
            <a:extLst>
              <a:ext uri="{FF2B5EF4-FFF2-40B4-BE49-F238E27FC236}">
                <a16:creationId xmlns:a16="http://schemas.microsoft.com/office/drawing/2014/main" id="{9EBE8AFE-D108-CFEA-B83F-EC5707381FC9}"/>
              </a:ext>
            </a:extLst>
          </p:cNvPr>
          <p:cNvSpPr>
            <a:spLocks noGrp="1"/>
          </p:cNvSpPr>
          <p:nvPr>
            <p:ph type="ftr" sz="quarter" idx="11"/>
          </p:nvPr>
        </p:nvSpPr>
        <p:spPr/>
        <p:txBody>
          <a:bodyPr/>
          <a:lstStyle/>
          <a:p>
            <a:r>
              <a:rPr lang="en-US"/>
              <a:t>UNCLASSIFIED</a:t>
            </a:r>
          </a:p>
        </p:txBody>
      </p:sp>
      <p:sp>
        <p:nvSpPr>
          <p:cNvPr id="6" name="Slide Number Placeholder 2">
            <a:extLst>
              <a:ext uri="{FF2B5EF4-FFF2-40B4-BE49-F238E27FC236}">
                <a16:creationId xmlns:a16="http://schemas.microsoft.com/office/drawing/2014/main" id="{E76EAFCD-3A3B-A733-6813-EA16882E2EE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3</a:t>
            </a:fld>
            <a:endParaRPr lang="en-US"/>
          </a:p>
        </p:txBody>
      </p:sp>
    </p:spTree>
    <p:extLst>
      <p:ext uri="{BB962C8B-B14F-4D97-AF65-F5344CB8AC3E}">
        <p14:creationId xmlns:p14="http://schemas.microsoft.com/office/powerpoint/2010/main" val="239131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601828-49C4-D97F-1B6C-9E098FA17BC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Understanding Stress</a:t>
            </a:r>
          </a:p>
        </p:txBody>
      </p:sp>
      <p:sp>
        <p:nvSpPr>
          <p:cNvPr id="6" name="Text Placeholder 5">
            <a:extLst>
              <a:ext uri="{FF2B5EF4-FFF2-40B4-BE49-F238E27FC236}">
                <a16:creationId xmlns:a16="http://schemas.microsoft.com/office/drawing/2014/main" id="{930D66BD-AEB4-6452-2074-DE713350A753}"/>
              </a:ext>
            </a:extLst>
          </p:cNvPr>
          <p:cNvSpPr>
            <a:spLocks noGrp="1"/>
          </p:cNvSpPr>
          <p:nvPr>
            <p:ph type="body" sz="quarter" idx="17"/>
          </p:nvPr>
        </p:nvSpPr>
        <p:spPr/>
        <p:txBody>
          <a:bodyPr/>
          <a:lstStyle/>
          <a:p>
            <a:r>
              <a:rPr lang="en-US"/>
              <a:t>What is the difference between stress and a stressor?</a:t>
            </a:r>
          </a:p>
        </p:txBody>
      </p:sp>
      <p:pic>
        <p:nvPicPr>
          <p:cNvPr id="7" name="Picture 6" descr="Sailors in various scenarios: managing a water burst on the job, climbing a rope during training, and standing at attention in dress uniform.">
            <a:extLst>
              <a:ext uri="{FF2B5EF4-FFF2-40B4-BE49-F238E27FC236}">
                <a16:creationId xmlns:a16="http://schemas.microsoft.com/office/drawing/2014/main" id="{89D6FB98-92F3-4E09-99FD-682DF1EC65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2DED1282-3FFA-313B-BC91-AC617F991380}"/>
              </a:ext>
            </a:extLst>
          </p:cNvPr>
          <p:cNvSpPr>
            <a:spLocks noGrp="1"/>
          </p:cNvSpPr>
          <p:nvPr>
            <p:ph type="ftr" sz="quarter" idx="11"/>
          </p:nvPr>
        </p:nvSpPr>
        <p:spPr/>
        <p:txBody>
          <a:bodyPr/>
          <a:lstStyle/>
          <a:p>
            <a:r>
              <a:rPr lang="en-US"/>
              <a:t>UNCLASSIFIED</a:t>
            </a:r>
          </a:p>
        </p:txBody>
      </p:sp>
      <p:sp>
        <p:nvSpPr>
          <p:cNvPr id="9" name="Slide Number Placeholder 2">
            <a:extLst>
              <a:ext uri="{FF2B5EF4-FFF2-40B4-BE49-F238E27FC236}">
                <a16:creationId xmlns:a16="http://schemas.microsoft.com/office/drawing/2014/main" id="{230A6642-C093-993B-E48E-E33B4B1D1C4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4</a:t>
            </a:fld>
            <a:endParaRPr lang="en-US"/>
          </a:p>
        </p:txBody>
      </p:sp>
    </p:spTree>
    <p:extLst>
      <p:ext uri="{BB962C8B-B14F-4D97-AF65-F5344CB8AC3E}">
        <p14:creationId xmlns:p14="http://schemas.microsoft.com/office/powerpoint/2010/main" val="3363063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The Mind-Body Connection</a:t>
            </a:r>
          </a:p>
        </p:txBody>
      </p:sp>
      <p:pic>
        <p:nvPicPr>
          <p:cNvPr id="3" name="Picture 2" descr="Diagram of the body indicating the amygdala in the brain. Diagrams of the body show how emotions impact body temperature. Examples- Anger = high head in head core, and arms. Fear = lower high heat in core and head. Disgust = high heat centralized in head and lower in core. Happiness = heat radiates throughout the body. Sadness = lower high heat in core, legs lower cold. Depression = lowest cold in legs and arms, lower cold at hands, shoulders, head.">
            <a:extLst>
              <a:ext uri="{FF2B5EF4-FFF2-40B4-BE49-F238E27FC236}">
                <a16:creationId xmlns:a16="http://schemas.microsoft.com/office/drawing/2014/main" id="{05DBD731-DF3C-B23C-8446-FD8E523B45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5</a:t>
            </a:fld>
            <a:endParaRPr lang="en-US"/>
          </a:p>
        </p:txBody>
      </p:sp>
    </p:spTree>
    <p:extLst>
      <p:ext uri="{BB962C8B-B14F-4D97-AF65-F5344CB8AC3E}">
        <p14:creationId xmlns:p14="http://schemas.microsoft.com/office/powerpoint/2010/main" val="310322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The Frontal Cortex</a:t>
            </a: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lstStyle/>
          <a:p>
            <a:pPr marL="0" indent="0">
              <a:buNone/>
            </a:pPr>
            <a:r>
              <a:rPr lang="en-US"/>
              <a:t>The frontal cortex:</a:t>
            </a:r>
          </a:p>
          <a:p>
            <a:r>
              <a:rPr lang="en-US" sz="2800" b="0" i="0">
                <a:latin typeface="+mn-lt"/>
              </a:rPr>
              <a:t>Regulates stress response</a:t>
            </a:r>
            <a:endParaRPr lang="en-US">
              <a:latin typeface="+mn-lt"/>
            </a:endParaRPr>
          </a:p>
          <a:p>
            <a:r>
              <a:rPr lang="en-US">
                <a:latin typeface="+mn-lt"/>
              </a:rPr>
              <a:t>Supports self-awareness</a:t>
            </a:r>
          </a:p>
          <a:p>
            <a:r>
              <a:rPr lang="en-US" sz="2800" b="0" i="0">
                <a:latin typeface="+mn-lt"/>
              </a:rPr>
              <a:t>Manages executive functions</a:t>
            </a:r>
          </a:p>
          <a:p>
            <a:pPr marL="0" indent="0">
              <a:buNone/>
            </a:pPr>
            <a:endParaRPr lang="en-US"/>
          </a:p>
        </p:txBody>
      </p:sp>
      <p:pic>
        <p:nvPicPr>
          <p:cNvPr id="5" name="Picture 4" descr="Diagram of the frontal cortex sectioned by the frontal lobe, partial lobe, occipital loge cerebellum, and temporal lobe.">
            <a:extLst>
              <a:ext uri="{FF2B5EF4-FFF2-40B4-BE49-F238E27FC236}">
                <a16:creationId xmlns:a16="http://schemas.microsoft.com/office/drawing/2014/main" id="{BAC92478-9A30-0145-2D27-5973699E76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3984" y="1700784"/>
            <a:ext cx="73152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6</a:t>
            </a:fld>
            <a:endParaRPr lang="en-US"/>
          </a:p>
        </p:txBody>
      </p:sp>
    </p:spTree>
    <p:extLst>
      <p:ext uri="{BB962C8B-B14F-4D97-AF65-F5344CB8AC3E}">
        <p14:creationId xmlns:p14="http://schemas.microsoft.com/office/powerpoint/2010/main" val="4019902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Physiological Activation</a:t>
            </a:r>
          </a:p>
        </p:txBody>
      </p:sp>
      <p:sp>
        <p:nvSpPr>
          <p:cNvPr id="9" name="Text Placeholder 8">
            <a:extLst>
              <a:ext uri="{FF2B5EF4-FFF2-40B4-BE49-F238E27FC236}">
                <a16:creationId xmlns:a16="http://schemas.microsoft.com/office/drawing/2014/main" id="{080A4AA9-E0F1-F42D-8ADE-FFED3EF046B3}"/>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latin typeface="Segoe UI" panose="020B0502040204020203" pitchFamily="34" charset="0"/>
              </a:rPr>
              <a:t>Why is a maximum heart rate undesirable in stressful situations?</a:t>
            </a:r>
          </a:p>
        </p:txBody>
      </p:sp>
      <p:pic>
        <p:nvPicPr>
          <p:cNvPr id="4" name="Picture 3" descr="Heart rates shown in beats per minute: Low (80 BPM) – person at a command station, Elevated (100 BPM) – crew in PPE collaborating in the field, Maximum (120 BPM) – firefighters extinguishing a burning building.">
            <a:extLst>
              <a:ext uri="{FF2B5EF4-FFF2-40B4-BE49-F238E27FC236}">
                <a16:creationId xmlns:a16="http://schemas.microsoft.com/office/drawing/2014/main" id="{718721AE-C4D5-9AE4-F1FF-215B218F9F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7</a:t>
            </a:fld>
            <a:endParaRPr lang="en-US"/>
          </a:p>
        </p:txBody>
      </p:sp>
    </p:spTree>
    <p:extLst>
      <p:ext uri="{BB962C8B-B14F-4D97-AF65-F5344CB8AC3E}">
        <p14:creationId xmlns:p14="http://schemas.microsoft.com/office/powerpoint/2010/main" val="640705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Involuntary Stress Responses</a:t>
            </a:r>
          </a:p>
        </p:txBody>
      </p:sp>
      <p:sp>
        <p:nvSpPr>
          <p:cNvPr id="9" name="Text Placeholder 8">
            <a:extLst>
              <a:ext uri="{FF2B5EF4-FFF2-40B4-BE49-F238E27FC236}">
                <a16:creationId xmlns:a16="http://schemas.microsoft.com/office/drawing/2014/main" id="{080A4AA9-E0F1-F42D-8ADE-FFED3EF046B3}"/>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latin typeface="Segoe UI" panose="020B0502040204020203" pitchFamily="34" charset="0"/>
              </a:rPr>
              <a:t>Why do these responses happen?</a:t>
            </a: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lstStyle/>
          <a:p>
            <a:pPr marL="0" indent="0">
              <a:buNone/>
            </a:pPr>
            <a:r>
              <a:rPr lang="en-US"/>
              <a:t>Involuntary stress responses </a:t>
            </a:r>
            <a:r>
              <a:rPr lang="en-US" sz="2800" b="0" i="0">
                <a:latin typeface="+mn-lt"/>
              </a:rPr>
              <a:t>are part of the mind-body connection that kicks in when preparing your body for survival.</a:t>
            </a:r>
          </a:p>
          <a:p>
            <a:pPr marL="0" indent="0">
              <a:buNone/>
            </a:pPr>
            <a:endParaRPr lang="en-US"/>
          </a:p>
        </p:txBody>
      </p:sp>
      <p:pic>
        <p:nvPicPr>
          <p:cNvPr id="4" name="Picture 3" descr="Person appearing determined, sweat dripping down their forehead.">
            <a:extLst>
              <a:ext uri="{FF2B5EF4-FFF2-40B4-BE49-F238E27FC236}">
                <a16:creationId xmlns:a16="http://schemas.microsoft.com/office/drawing/2014/main" id="{0D0ABA51-9D37-3995-58DD-5D4672D560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3984" y="1700784"/>
            <a:ext cx="73152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8</a:t>
            </a:fld>
            <a:endParaRPr lang="en-US"/>
          </a:p>
        </p:txBody>
      </p:sp>
    </p:spTree>
    <p:extLst>
      <p:ext uri="{BB962C8B-B14F-4D97-AF65-F5344CB8AC3E}">
        <p14:creationId xmlns:p14="http://schemas.microsoft.com/office/powerpoint/2010/main" val="367614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E452A2-5383-B8F5-1E42-CEDD9B3937B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Four Sources of Stress Injury</a:t>
            </a:r>
          </a:p>
        </p:txBody>
      </p:sp>
      <p:sp>
        <p:nvSpPr>
          <p:cNvPr id="2" name="Picture Placeholder 1">
            <a:extLst>
              <a:ext uri="{FF2B5EF4-FFF2-40B4-BE49-F238E27FC236}">
                <a16:creationId xmlns:a16="http://schemas.microsoft.com/office/drawing/2014/main" id="{529E463D-BF84-2BC7-690F-ED3D6288A963}"/>
              </a:ext>
              <a:ext uri="{C183D7F6-B498-43B3-948B-1728B52AA6E4}">
                <adec:decorative xmlns:adec="http://schemas.microsoft.com/office/drawing/2017/decorative" val="1"/>
              </a:ext>
            </a:extLst>
          </p:cNvPr>
          <p:cNvSpPr>
            <a:spLocks noGrp="1"/>
          </p:cNvSpPr>
          <p:nvPr>
            <p:ph type="pic" sz="quarter" idx="16"/>
          </p:nvPr>
        </p:nvSpPr>
        <p:spPr/>
        <p:txBody>
          <a:bodyPr/>
          <a:lstStyle/>
          <a:p>
            <a:pPr>
              <a:lnSpc>
                <a:spcPct val="100000"/>
              </a:lnSpc>
              <a:spcBef>
                <a:spcPts val="0"/>
              </a:spcBef>
            </a:pPr>
            <a:r>
              <a:rPr lang="en-US"/>
              <a:t>Use an image of a fatigued Sailor.</a:t>
            </a:r>
          </a:p>
        </p:txBody>
      </p:sp>
      <p:sp>
        <p:nvSpPr>
          <p:cNvPr id="3" name="Picture Placeholder 2">
            <a:extLst>
              <a:ext uri="{FF2B5EF4-FFF2-40B4-BE49-F238E27FC236}">
                <a16:creationId xmlns:a16="http://schemas.microsoft.com/office/drawing/2014/main" id="{0AC12572-3526-7CB5-9494-5B4A14689BE3}"/>
              </a:ext>
              <a:ext uri="{C183D7F6-B498-43B3-948B-1728B52AA6E4}">
                <adec:decorative xmlns:adec="http://schemas.microsoft.com/office/drawing/2017/decorative" val="1"/>
              </a:ext>
            </a:extLst>
          </p:cNvPr>
          <p:cNvSpPr>
            <a:spLocks noGrp="1"/>
          </p:cNvSpPr>
          <p:nvPr>
            <p:ph type="pic" sz="quarter" idx="17"/>
          </p:nvPr>
        </p:nvSpPr>
        <p:spPr/>
        <p:txBody>
          <a:bodyPr/>
          <a:lstStyle/>
          <a:p>
            <a:pPr>
              <a:lnSpc>
                <a:spcPct val="100000"/>
              </a:lnSpc>
              <a:spcBef>
                <a:spcPts val="0"/>
              </a:spcBef>
            </a:pPr>
            <a:r>
              <a:rPr lang="en-US"/>
              <a:t>Use an image of a Sailor at a graveside.</a:t>
            </a:r>
          </a:p>
        </p:txBody>
      </p:sp>
      <p:sp>
        <p:nvSpPr>
          <p:cNvPr id="4" name="Picture Placeholder 3">
            <a:extLst>
              <a:ext uri="{FF2B5EF4-FFF2-40B4-BE49-F238E27FC236}">
                <a16:creationId xmlns:a16="http://schemas.microsoft.com/office/drawing/2014/main" id="{5DE7BD50-D33D-4177-CA56-7F356077A828}"/>
              </a:ext>
              <a:ext uri="{C183D7F6-B498-43B3-948B-1728B52AA6E4}">
                <adec:decorative xmlns:adec="http://schemas.microsoft.com/office/drawing/2017/decorative" val="1"/>
              </a:ext>
            </a:extLst>
          </p:cNvPr>
          <p:cNvSpPr>
            <a:spLocks noGrp="1"/>
          </p:cNvSpPr>
          <p:nvPr>
            <p:ph type="pic" sz="quarter" idx="18"/>
          </p:nvPr>
        </p:nvSpPr>
        <p:spPr/>
        <p:txBody>
          <a:bodyPr/>
          <a:lstStyle/>
          <a:p>
            <a:pPr>
              <a:lnSpc>
                <a:spcPct val="100000"/>
              </a:lnSpc>
              <a:spcBef>
                <a:spcPts val="0"/>
              </a:spcBef>
            </a:pPr>
            <a:r>
              <a:rPr lang="en-US"/>
              <a:t>Use an image of a Sailor alone.</a:t>
            </a:r>
          </a:p>
        </p:txBody>
      </p:sp>
      <p:sp>
        <p:nvSpPr>
          <p:cNvPr id="5" name="Picture Placeholder 4">
            <a:extLst>
              <a:ext uri="{FF2B5EF4-FFF2-40B4-BE49-F238E27FC236}">
                <a16:creationId xmlns:a16="http://schemas.microsoft.com/office/drawing/2014/main" id="{80B4604D-B1A5-C87D-B643-4F4540ECC195}"/>
              </a:ext>
              <a:ext uri="{C183D7F6-B498-43B3-948B-1728B52AA6E4}">
                <adec:decorative xmlns:adec="http://schemas.microsoft.com/office/drawing/2017/decorative" val="1"/>
              </a:ext>
            </a:extLst>
          </p:cNvPr>
          <p:cNvSpPr>
            <a:spLocks noGrp="1"/>
          </p:cNvSpPr>
          <p:nvPr>
            <p:ph type="pic" sz="quarter" idx="19"/>
          </p:nvPr>
        </p:nvSpPr>
        <p:spPr/>
        <p:txBody>
          <a:bodyPr>
            <a:noAutofit/>
          </a:bodyPr>
          <a:lstStyle/>
          <a:p>
            <a:pPr>
              <a:lnSpc>
                <a:spcPct val="110000"/>
              </a:lnSpc>
              <a:spcBef>
                <a:spcPts val="0"/>
              </a:spcBef>
            </a:pPr>
            <a:r>
              <a:rPr lang="en-US"/>
              <a:t>Use an image of a Sailor with a serious injury.</a:t>
            </a:r>
          </a:p>
        </p:txBody>
      </p:sp>
      <p:sp>
        <p:nvSpPr>
          <p:cNvPr id="9" name="Text Placeholder 8">
            <a:extLst>
              <a:ext uri="{FF2B5EF4-FFF2-40B4-BE49-F238E27FC236}">
                <a16:creationId xmlns:a16="http://schemas.microsoft.com/office/drawing/2014/main" id="{E92D6DA3-55CD-2E5B-A155-E4E076DBBB19}"/>
              </a:ext>
            </a:extLst>
          </p:cNvPr>
          <p:cNvSpPr>
            <a:spLocks noGrp="1"/>
          </p:cNvSpPr>
          <p:nvPr>
            <p:ph type="body" sz="quarter" idx="20"/>
          </p:nvPr>
        </p:nvSpPr>
        <p:spPr/>
        <p:txBody>
          <a:bodyPr/>
          <a:lstStyle/>
          <a:p>
            <a:r>
              <a:rPr lang="en-US"/>
              <a:t>What are examples of stress injuries?</a:t>
            </a:r>
          </a:p>
        </p:txBody>
      </p:sp>
      <p:pic>
        <p:nvPicPr>
          <p:cNvPr id="11" name="Picture 10" descr="Sailor on duty, leaning against equipment while visibly in pain.">
            <a:extLst>
              <a:ext uri="{FF2B5EF4-FFF2-40B4-BE49-F238E27FC236}">
                <a16:creationId xmlns:a16="http://schemas.microsoft.com/office/drawing/2014/main" id="{90C50C98-16F2-E39C-F0DD-5166F895DE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07887" y="1700784"/>
            <a:ext cx="3200400" cy="2060448"/>
          </a:xfrm>
          <a:prstGeom prst="rect">
            <a:avLst/>
          </a:prstGeom>
        </p:spPr>
      </p:pic>
      <p:pic>
        <p:nvPicPr>
          <p:cNvPr id="12" name="Picture 11" descr="Sailor at a gravesite, gently touching a tombstone.">
            <a:extLst>
              <a:ext uri="{FF2B5EF4-FFF2-40B4-BE49-F238E27FC236}">
                <a16:creationId xmlns:a16="http://schemas.microsoft.com/office/drawing/2014/main" id="{61D01920-21F9-F971-AD24-BCF51EF1CA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83713" y="1705864"/>
            <a:ext cx="3200400" cy="2060448"/>
          </a:xfrm>
          <a:prstGeom prst="rect">
            <a:avLst/>
          </a:prstGeom>
        </p:spPr>
      </p:pic>
      <p:pic>
        <p:nvPicPr>
          <p:cNvPr id="13" name="Picture 12" descr="Individual sitting alone with their head lowered in reflection.">
            <a:extLst>
              <a:ext uri="{FF2B5EF4-FFF2-40B4-BE49-F238E27FC236}">
                <a16:creationId xmlns:a16="http://schemas.microsoft.com/office/drawing/2014/main" id="{C58074BD-552F-9C20-5419-55BAAE8898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07887" y="3977640"/>
            <a:ext cx="3200400" cy="2060448"/>
          </a:xfrm>
          <a:prstGeom prst="rect">
            <a:avLst/>
          </a:prstGeom>
        </p:spPr>
      </p:pic>
      <p:pic>
        <p:nvPicPr>
          <p:cNvPr id="14" name="Picture 13" descr="Emergency responders actively assisting to save a life.">
            <a:extLst>
              <a:ext uri="{FF2B5EF4-FFF2-40B4-BE49-F238E27FC236}">
                <a16:creationId xmlns:a16="http://schemas.microsoft.com/office/drawing/2014/main" id="{AC82680E-96BC-6B00-6C20-BE11191B5C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3713" y="3960876"/>
            <a:ext cx="3200400" cy="2060448"/>
          </a:xfrm>
          <a:prstGeom prst="rect">
            <a:avLst/>
          </a:prstGeom>
        </p:spPr>
      </p:pic>
      <p:sp>
        <p:nvSpPr>
          <p:cNvPr id="6" name="Footer Placeholder 5">
            <a:extLst>
              <a:ext uri="{FF2B5EF4-FFF2-40B4-BE49-F238E27FC236}">
                <a16:creationId xmlns:a16="http://schemas.microsoft.com/office/drawing/2014/main" id="{C162D727-A4FF-819A-89C0-31C153A33D6E}"/>
              </a:ext>
            </a:extLst>
          </p:cNvPr>
          <p:cNvSpPr>
            <a:spLocks noGrp="1"/>
          </p:cNvSpPr>
          <p:nvPr>
            <p:ph type="ftr" sz="quarter" idx="11"/>
          </p:nvPr>
        </p:nvSpPr>
        <p:spPr/>
        <p:txBody>
          <a:bodyPr/>
          <a:lstStyle/>
          <a:p>
            <a:r>
              <a:rPr lang="en-US"/>
              <a:t>UNCLASSIFIED</a:t>
            </a:r>
          </a:p>
        </p:txBody>
      </p:sp>
      <p:sp>
        <p:nvSpPr>
          <p:cNvPr id="10" name="Slide Number Placeholder 2">
            <a:extLst>
              <a:ext uri="{FF2B5EF4-FFF2-40B4-BE49-F238E27FC236}">
                <a16:creationId xmlns:a16="http://schemas.microsoft.com/office/drawing/2014/main" id="{41D815AA-DCE1-1673-71E3-63573BBB5F8F}"/>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9</a:t>
            </a:fld>
            <a:endParaRPr lang="en-US"/>
          </a:p>
        </p:txBody>
      </p:sp>
    </p:spTree>
    <p:extLst>
      <p:ext uri="{BB962C8B-B14F-4D97-AF65-F5344CB8AC3E}">
        <p14:creationId xmlns:p14="http://schemas.microsoft.com/office/powerpoint/2010/main" val="539704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938045327E6D41B9450E43D6527BFF" ma:contentTypeVersion="19" ma:contentTypeDescription="Create a new document." ma:contentTypeScope="" ma:versionID="aec57b88a7b49a9193620cf8c004400d">
  <xsd:schema xmlns:xsd="http://www.w3.org/2001/XMLSchema" xmlns:xs="http://www.w3.org/2001/XMLSchema" xmlns:p="http://schemas.microsoft.com/office/2006/metadata/properties" xmlns:ns2="532dfc74-e0b5-4daa-9ee7-4ba3e36fc587" xmlns:ns3="e900ce5a-78c9-4fc5-aa48-93cd2d8e143a" targetNamespace="http://schemas.microsoft.com/office/2006/metadata/properties" ma:root="true" ma:fieldsID="e6af066ee0944630f9a2b6933a484219" ns2:_="" ns3:_="">
    <xsd:import namespace="532dfc74-e0b5-4daa-9ee7-4ba3e36fc587"/>
    <xsd:import namespace="e900ce5a-78c9-4fc5-aa48-93cd2d8e14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COE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dfc74-e0b5-4daa-9ee7-4ba3e36fc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COEReview" ma:index="23" nillable="true" ma:displayName="COE Review " ma:format="Dropdown" ma:internalName="COEReview">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00ce5a-78c9-4fc5-aa48-93cd2d8e14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3cf6a0f-a6d4-4456-8b04-d73015f46d8c}" ma:internalName="TaxCatchAll" ma:showField="CatchAllData" ma:web="e900ce5a-78c9-4fc5-aa48-93cd2d8e14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2dfc74-e0b5-4daa-9ee7-4ba3e36fc587">
      <Terms xmlns="http://schemas.microsoft.com/office/infopath/2007/PartnerControls"/>
    </lcf76f155ced4ddcb4097134ff3c332f>
    <TaxCatchAll xmlns="e900ce5a-78c9-4fc5-aa48-93cd2d8e143a" xsi:nil="true"/>
    <COEReview xmlns="532dfc74-e0b5-4daa-9ee7-4ba3e36fc587" xsi:nil="true"/>
  </documentManagement>
</p:properties>
</file>

<file path=customXml/itemProps1.xml><?xml version="1.0" encoding="utf-8"?>
<ds:datastoreItem xmlns:ds="http://schemas.openxmlformats.org/officeDocument/2006/customXml" ds:itemID="{32AC48F8-F835-4067-9887-FD2AB880670F}"/>
</file>

<file path=customXml/itemProps2.xml><?xml version="1.0" encoding="utf-8"?>
<ds:datastoreItem xmlns:ds="http://schemas.openxmlformats.org/officeDocument/2006/customXml" ds:itemID="{2DBE34D1-B6D9-4893-828C-C69936FA77A1}">
  <ds:schemaRefs>
    <ds:schemaRef ds:uri="http://schemas.microsoft.com/sharepoint/v3/contenttype/forms"/>
  </ds:schemaRefs>
</ds:datastoreItem>
</file>

<file path=customXml/itemProps3.xml><?xml version="1.0" encoding="utf-8"?>
<ds:datastoreItem xmlns:ds="http://schemas.openxmlformats.org/officeDocument/2006/customXml" ds:itemID="{C1D0A4C0-6494-453F-9C84-5361CB7763DD}">
  <ds:schemaRefs>
    <ds:schemaRef ds:uri="http://purl.org/dc/dcmitype/"/>
    <ds:schemaRef ds:uri="http://www.w3.org/XML/1998/namespace"/>
    <ds:schemaRef ds:uri="http://schemas.microsoft.com/office/2006/documentManagement/types"/>
    <ds:schemaRef ds:uri="http://purl.org/dc/terms/"/>
    <ds:schemaRef ds:uri="f5947f08-85db-4ee1-a9b9-13ee7128ed83"/>
    <ds:schemaRef ds:uri="http://schemas.microsoft.com/office/infopath/2007/PartnerControls"/>
    <ds:schemaRef ds:uri="febc2fcf-f21a-4f9e-9743-ec92e20456b4"/>
    <ds:schemaRef ds:uri="http://schemas.openxmlformats.org/package/2006/metadata/core-properties"/>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3de9faa6-9fe1-49b3-9a08-227a296b54a6}" enabled="1" method="Privileged" siteId="{66d73691-ea97-48b1-95d5-e94f0a46b878}" removed="0"/>
  <clbl:label id="{e3333e00-c877-4b87-b6ad-45e942de1750}" enabled="0" method="" siteId="{e3333e00-c877-4b87-b6ad-45e942de1750}" removed="1"/>
</clbl:labelList>
</file>

<file path=docProps/app.xml><?xml version="1.0" encoding="utf-8"?>
<Properties xmlns="http://schemas.openxmlformats.org/officeDocument/2006/extended-properties" xmlns:vt="http://schemas.openxmlformats.org/officeDocument/2006/docPropsVTypes">
  <Template/>
  <TotalTime>23</TotalTime>
  <Words>6062</Words>
  <Application>Microsoft Office PowerPoint</Application>
  <PresentationFormat>Widescreen</PresentationFormat>
  <Paragraphs>687</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Welcome</vt:lpstr>
      <vt:lpstr>Warrior Toughness</vt:lpstr>
      <vt:lpstr>Learning Objective</vt:lpstr>
      <vt:lpstr>Understanding Stress</vt:lpstr>
      <vt:lpstr>The Mind-Body Connection</vt:lpstr>
      <vt:lpstr>The Frontal Cortex</vt:lpstr>
      <vt:lpstr>Physiological Activation</vt:lpstr>
      <vt:lpstr>Involuntary Stress Responses</vt:lpstr>
      <vt:lpstr>Four Sources of Stress Injury</vt:lpstr>
      <vt:lpstr>Eustress Versus Distress</vt:lpstr>
      <vt:lpstr>Stress Is Necessary</vt:lpstr>
      <vt:lpstr>Success Requires Stress</vt:lpstr>
      <vt:lpstr>The Five Zones of the Expanded Stress Continuum</vt:lpstr>
      <vt:lpstr>The Consequences of Chronic Stress</vt:lpstr>
      <vt:lpstr>Recovery and Performance</vt:lpstr>
      <vt:lpstr>Build Your Resilience</vt:lpstr>
      <vt:lpstr>Break the Code of Silence</vt:lpstr>
      <vt:lpstr>Activity</vt:lpstr>
      <vt:lpstr>Strengthen Warrior Toughness by understanding stress!</vt:lpstr>
      <vt:lpstr>Warrior Toughness QR Code</vt:lpstr>
      <vt:lpstr>References</vt:lpstr>
      <vt:lpstr>Glossary</vt:lpstr>
    </vt:vector>
  </TitlesOfParts>
  <Company>OPNAV N17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Stress</dc:title>
  <dc:subject>Understanding Stress</dc:subject>
  <dc:creator>USN</dc:creator>
  <cp:keywords>Understanding Stress</cp:keywords>
  <cp:lastModifiedBy>DiGangi, Holly [USA]</cp:lastModifiedBy>
  <cp:revision>2</cp:revision>
  <dcterms:created xsi:type="dcterms:W3CDTF">2024-12-04T17:45:42Z</dcterms:created>
  <dcterms:modified xsi:type="dcterms:W3CDTF">2026-04-16T15:06:35Z</dcterms:modified>
  <cp:category>Total Sailor Fit to Fight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0x010100F9938045327E6D41B9450E43D6527BFF</vt:lpwstr>
  </property>
  <property fmtid="{D5CDD505-2E9C-101B-9397-08002B2CF9AE}" pid="3" name="MediaServiceImageTags">
    <vt:lpwstr/>
  </property>
</Properties>
</file>